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61" r:id="rId2"/>
    <p:sldId id="311" r:id="rId3"/>
    <p:sldId id="452" r:id="rId4"/>
    <p:sldId id="388" r:id="rId5"/>
    <p:sldId id="312" r:id="rId6"/>
    <p:sldId id="453" r:id="rId7"/>
    <p:sldId id="456" r:id="rId8"/>
    <p:sldId id="455" r:id="rId9"/>
    <p:sldId id="458" r:id="rId10"/>
    <p:sldId id="484" r:id="rId11"/>
    <p:sldId id="459" r:id="rId12"/>
    <p:sldId id="460" r:id="rId13"/>
    <p:sldId id="462" r:id="rId14"/>
    <p:sldId id="461" r:id="rId15"/>
    <p:sldId id="448" r:id="rId16"/>
    <p:sldId id="463" r:id="rId17"/>
    <p:sldId id="464" r:id="rId18"/>
    <p:sldId id="465" r:id="rId19"/>
    <p:sldId id="466" r:id="rId20"/>
    <p:sldId id="467" r:id="rId21"/>
    <p:sldId id="468" r:id="rId22"/>
    <p:sldId id="469" r:id="rId23"/>
    <p:sldId id="470" r:id="rId24"/>
    <p:sldId id="449" r:id="rId25"/>
    <p:sldId id="471" r:id="rId26"/>
    <p:sldId id="488" r:id="rId27"/>
    <p:sldId id="485" r:id="rId28"/>
    <p:sldId id="473" r:id="rId29"/>
    <p:sldId id="490" r:id="rId30"/>
    <p:sldId id="474" r:id="rId31"/>
    <p:sldId id="475" r:id="rId32"/>
    <p:sldId id="450" r:id="rId33"/>
    <p:sldId id="477" r:id="rId34"/>
    <p:sldId id="478" r:id="rId35"/>
    <p:sldId id="479" r:id="rId36"/>
    <p:sldId id="480" r:id="rId37"/>
    <p:sldId id="481" r:id="rId38"/>
    <p:sldId id="346" r:id="rId39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79646"/>
    <a:srgbClr val="0F0175"/>
    <a:srgbClr val="354F6F"/>
    <a:srgbClr val="0033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2" autoAdjust="0"/>
    <p:restoredTop sz="98219" autoAdjust="0"/>
  </p:normalViewPr>
  <p:slideViewPr>
    <p:cSldViewPr>
      <p:cViewPr>
        <p:scale>
          <a:sx n="66" d="100"/>
          <a:sy n="66" d="100"/>
        </p:scale>
        <p:origin x="-1674" y="-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196" y="-96"/>
      </p:cViewPr>
      <p:guideLst>
        <p:guide orient="horz" pos="3224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58575-7DF7-480C-B7A7-A15322A8CFFA}" type="datetimeFigureOut">
              <a:rPr lang="ko-KR" altLang="en-US" smtClean="0"/>
              <a:pPr/>
              <a:t>2011-03-02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E322D-88BD-42E8-8276-40ACA8C7F1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7F38221-2BE1-4391-B1E9-C443B153E15F}" type="datetimeFigureOut">
              <a:rPr lang="ko-KR" altLang="en-US" smtClean="0"/>
              <a:pPr/>
              <a:t>2011-03-02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0CFACD4-296C-4A27-A8DD-7826D7A7B2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071679"/>
            <a:ext cx="7772400" cy="1214445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tx2"/>
                </a:solidFill>
                <a:effectLst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171952"/>
            <a:ext cx="6400800" cy="614370"/>
          </a:xfr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54F6F"/>
                </a:solidFill>
                <a:effectLst/>
                <a:uLnTx/>
                <a:uFillTx/>
                <a:latin typeface="+mn-lt"/>
                <a:ea typeface="+mn-ea"/>
                <a:cs typeface="+mj-cs"/>
              </a:rPr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title" hasCustomPrompt="1"/>
          </p:nvPr>
        </p:nvSpPr>
        <p:spPr>
          <a:xfrm>
            <a:off x="71438" y="655618"/>
            <a:ext cx="9072562" cy="428628"/>
          </a:xfrm>
        </p:spPr>
        <p:txBody>
          <a:bodyPr>
            <a:noAutofit/>
          </a:bodyPr>
          <a:lstStyle>
            <a:lvl1pPr>
              <a:defRPr sz="2800" b="1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4281047" y="6601557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- </a:t>
            </a:r>
            <a:fld id="{416CE5A6-E363-4E55-B443-8C6E49C9DC55}" type="slidenum">
              <a:rPr lang="en-US" altLang="ko-KR" sz="1200" b="1" smtClean="0">
                <a:solidFill>
                  <a:schemeClr val="bg1"/>
                </a:solidFill>
              </a:rPr>
              <a:pPr/>
              <a:t>‹#›</a:t>
            </a:fld>
            <a:r>
              <a:rPr lang="en-US" altLang="ko-KR" sz="1200" b="1" dirty="0" smtClean="0">
                <a:solidFill>
                  <a:schemeClr val="bg1"/>
                </a:solidFill>
              </a:rPr>
              <a:t> -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50780" y="1157860"/>
            <a:ext cx="9093220" cy="5200098"/>
          </a:xfrm>
        </p:spPr>
        <p:txBody>
          <a:bodyPr/>
          <a:lstStyle>
            <a:lvl1pPr>
              <a:lnSpc>
                <a:spcPct val="100000"/>
              </a:lnSpc>
              <a:buFont typeface="Arial" pitchFamily="34" charset="0"/>
              <a:buChar char="►"/>
              <a:defRPr sz="2400" b="0">
                <a:solidFill>
                  <a:schemeClr val="tx1"/>
                </a:solidFill>
                <a:effectLst/>
              </a:defRPr>
            </a:lvl1pPr>
            <a:lvl2pPr>
              <a:lnSpc>
                <a:spcPct val="100000"/>
              </a:lnSpc>
              <a:buFont typeface="Wingdings" pitchFamily="2" charset="2"/>
              <a:buChar char="ü"/>
              <a:defRPr sz="2000" b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3pPr>
            <a:lvl5pPr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2776" y="1138222"/>
            <a:ext cx="9098449" cy="158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26"/>
          <p:cNvSpPr txBox="1"/>
          <p:nvPr userDrawn="1"/>
        </p:nvSpPr>
        <p:spPr>
          <a:xfrm>
            <a:off x="42895" y="6593725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 smtClean="0">
                <a:solidFill>
                  <a:schemeClr val="tx1"/>
                </a:solidFill>
              </a:rPr>
              <a:t>- </a:t>
            </a:r>
            <a:fld id="{416CE5A6-E363-4E55-B443-8C6E49C9DC55}" type="slidenum">
              <a:rPr lang="en-US" altLang="ko-KR" sz="1200" b="1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ko-KR" sz="1200" b="1" dirty="0" smtClean="0">
                <a:solidFill>
                  <a:schemeClr val="tx1"/>
                </a:solidFill>
              </a:rPr>
              <a:t> -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언어본색_배경화면_수정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14282" y="774704"/>
            <a:ext cx="8715436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14282" y="1660531"/>
            <a:ext cx="8715436" cy="4911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b="0" kern="1200" cap="none" spc="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57158" y="2463374"/>
            <a:ext cx="8429684" cy="1714511"/>
          </a:xfrm>
          <a:noFill/>
          <a:ln w="38100">
            <a:noFill/>
          </a:ln>
          <a:effectLst/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ea typeface="휴먼둥근헤드라인" pitchFamily="18" charset="-127"/>
              </a:rPr>
              <a:t>-Part2-</a:t>
            </a:r>
            <a:r>
              <a:rPr lang="en-US" altLang="ko-KR" b="1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lang="en-US" altLang="ko-KR" b="1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ko-KR" altLang="en-US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제</a:t>
            </a:r>
            <a:r>
              <a:rPr lang="en-US" altLang="ko-KR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</a:rPr>
              <a:t>5</a:t>
            </a:r>
            <a:r>
              <a:rPr lang="ko-KR" altLang="en-US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장</a:t>
            </a:r>
            <a:r>
              <a:rPr lang="en-US" altLang="ko-KR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 </a:t>
            </a:r>
            <a:r>
              <a:rPr lang="ko-KR" altLang="en-US" b="1" dirty="0" smtClean="0">
                <a:ln>
                  <a:noFill/>
                </a:ln>
                <a:solidFill>
                  <a:schemeClr val="tx1"/>
                </a:solidFill>
              </a:rPr>
              <a:t>포인터와 함수 그리고 </a:t>
            </a:r>
            <a:r>
              <a:rPr lang="en-US" altLang="ko-KR" b="1" dirty="0" smtClean="0">
                <a:ln>
                  <a:noFill/>
                </a:ln>
                <a:solidFill>
                  <a:schemeClr val="tx1"/>
                </a:solidFill>
              </a:rPr>
              <a:t>void</a:t>
            </a:r>
            <a:r>
              <a:rPr lang="ko-KR" altLang="en-US" b="1" dirty="0" smtClean="0">
                <a:ln>
                  <a:noFill/>
                </a:ln>
                <a:solidFill>
                  <a:schemeClr val="tx1"/>
                </a:solidFill>
              </a:rPr>
              <a:t>형 포인터</a:t>
            </a:r>
            <a:endParaRPr lang="ko-KR" altLang="en-US" sz="2000" b="1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 </a:t>
            </a:r>
            <a:r>
              <a:rPr lang="ko-KR" altLang="en-US" dirty="0" smtClean="0"/>
              <a:t>값에 의한 호출과 주소에 의한 호출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(6/10)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0000FF"/>
                </a:solidFill>
              </a:rPr>
              <a:t>주소에 의한 호출의 필요성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 smtClean="0"/>
              <a:t>‘</a:t>
            </a:r>
            <a:r>
              <a:rPr lang="ko-KR" altLang="en-US" b="1" dirty="0" smtClean="0"/>
              <a:t>배열이나 구조체와 같은 데이터를 함수에 전달할 때 좋다</a:t>
            </a:r>
            <a:r>
              <a:rPr lang="en-US" altLang="ko-KR" b="1" dirty="0" smtClean="0"/>
              <a:t>.’</a:t>
            </a:r>
          </a:p>
          <a:p>
            <a:pPr lvl="2">
              <a:lnSpc>
                <a:spcPct val="150000"/>
              </a:lnSpc>
            </a:pPr>
            <a:r>
              <a:rPr lang="ko-KR" altLang="en-US" b="1" dirty="0" smtClean="0"/>
              <a:t>실행 시간 단축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메모리 공간 적게 차지</a:t>
            </a:r>
            <a:endParaRPr lang="en-US" altLang="ko-KR" b="1" dirty="0" smtClean="0"/>
          </a:p>
          <a:p>
            <a:pPr lvl="1"/>
            <a:endParaRPr lang="en-US" altLang="ko-KR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2857496"/>
            <a:ext cx="5500726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3071810"/>
            <a:ext cx="2143108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1785918" y="3587116"/>
            <a:ext cx="571504" cy="14287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500298" y="3564256"/>
            <a:ext cx="2714644" cy="21431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11688" y="5161610"/>
            <a:ext cx="145734" cy="18097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944166" y="5143512"/>
            <a:ext cx="387670" cy="19145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707520" y="3041330"/>
            <a:ext cx="2214578" cy="85725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16" idx="3"/>
            <a:endCxn id="19" idx="1"/>
          </p:cNvCxnSpPr>
          <p:nvPr/>
        </p:nvCxnSpPr>
        <p:spPr>
          <a:xfrm flipV="1">
            <a:off x="5214942" y="3469958"/>
            <a:ext cx="1492578" cy="201455"/>
          </a:xfrm>
          <a:prstGeom prst="bentConnector3">
            <a:avLst>
              <a:gd name="adj1" fmla="val 79100"/>
            </a:avLst>
          </a:prstGeom>
          <a:ln w="25400">
            <a:solidFill>
              <a:srgbClr val="00B050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571604" y="4587248"/>
            <a:ext cx="285752" cy="14287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112892" y="4572008"/>
            <a:ext cx="101918" cy="14287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5.1 </a:t>
            </a:r>
            <a:r>
              <a:rPr lang="ko-KR" altLang="en-US" sz="2400" dirty="0" smtClean="0"/>
              <a:t>값에 의한 호출과 주소에 의한 호출</a:t>
            </a:r>
            <a:r>
              <a:rPr lang="en-US" altLang="ko-KR" sz="2400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(7/10)---[5-3.c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0236" y="1570026"/>
            <a:ext cx="8280920" cy="480131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void func(int* p, int num);</a:t>
            </a:r>
            <a:r>
              <a:rPr lang="en-US" altLang="ko-KR" dirty="0" smtClean="0">
                <a:solidFill>
                  <a:srgbClr val="00B050"/>
                </a:solidFill>
              </a:rPr>
              <a:t>	            // </a:t>
            </a:r>
            <a:r>
              <a:rPr lang="ko-KR" altLang="en-US" dirty="0" smtClean="0">
                <a:solidFill>
                  <a:srgbClr val="00B050"/>
                </a:solidFill>
              </a:rPr>
              <a:t>함수의 선언</a:t>
            </a:r>
            <a:r>
              <a:rPr lang="en-US" altLang="ko-KR" dirty="0" smtClean="0">
                <a:solidFill>
                  <a:srgbClr val="00B050"/>
                </a:solidFill>
              </a:rPr>
              <a:t>, 01 </a:t>
            </a:r>
            <a:r>
              <a:rPr lang="ko-KR" altLang="en-US" dirty="0" smtClean="0">
                <a:solidFill>
                  <a:srgbClr val="00B050"/>
                </a:solidFill>
              </a:rPr>
              <a:t>형태</a:t>
            </a:r>
          </a:p>
          <a:p>
            <a:r>
              <a:rPr lang="en-US" altLang="ko-KR" dirty="0" smtClean="0"/>
              <a:t>int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array [ ]={10,20,30,40,50,60,70,80};</a:t>
            </a:r>
          </a:p>
          <a:p>
            <a:r>
              <a:rPr lang="en-US" altLang="ko-KR" dirty="0" smtClean="0">
                <a:solidFill>
                  <a:srgbClr val="0000FF"/>
                </a:solidFill>
              </a:rPr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func</a:t>
            </a:r>
            <a:r>
              <a:rPr lang="en-US" altLang="ko-KR" dirty="0" smtClean="0">
                <a:solidFill>
                  <a:srgbClr val="0000FF"/>
                </a:solidFill>
              </a:rPr>
              <a:t>(</a:t>
            </a:r>
            <a:r>
              <a:rPr lang="en-US" altLang="ko-KR" b="1" dirty="0" smtClean="0">
                <a:solidFill>
                  <a:srgbClr val="0000FF"/>
                </a:solidFill>
              </a:rPr>
              <a:t>array</a:t>
            </a:r>
            <a:r>
              <a:rPr lang="en-US" altLang="ko-KR" dirty="0" smtClean="0">
                <a:solidFill>
                  <a:srgbClr val="0000FF"/>
                </a:solidFill>
              </a:rPr>
              <a:t>,  </a:t>
            </a:r>
            <a:r>
              <a:rPr lang="en-US" altLang="ko-KR" b="1" dirty="0" smtClean="0">
                <a:solidFill>
                  <a:srgbClr val="0000FF"/>
                </a:solidFill>
              </a:rPr>
              <a:t>sizeof(array)/sizeof(int)</a:t>
            </a:r>
            <a:r>
              <a:rPr lang="en-US" altLang="ko-KR" dirty="0" smtClean="0">
                <a:solidFill>
                  <a:srgbClr val="0000FF"/>
                </a:solidFill>
              </a:rPr>
              <a:t>);</a:t>
            </a:r>
            <a:r>
              <a:rPr lang="en-US" altLang="ko-KR" dirty="0" smtClean="0">
                <a:solidFill>
                  <a:srgbClr val="00B050"/>
                </a:solidFill>
              </a:rPr>
              <a:t>	// </a:t>
            </a:r>
            <a:r>
              <a:rPr lang="ko-KR" altLang="en-US" dirty="0" smtClean="0">
                <a:solidFill>
                  <a:srgbClr val="00B050"/>
                </a:solidFill>
              </a:rPr>
              <a:t>함수의 호출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void func(int* </a:t>
            </a:r>
            <a:r>
              <a:rPr lang="en-US" altLang="ko-KR" b="1" dirty="0" smtClean="0">
                <a:solidFill>
                  <a:srgbClr val="FF0000"/>
                </a:solidFill>
              </a:rPr>
              <a:t>p</a:t>
            </a:r>
            <a:r>
              <a:rPr lang="en-US" altLang="ko-KR" b="1" dirty="0" smtClean="0">
                <a:solidFill>
                  <a:srgbClr val="0000FF"/>
                </a:solidFill>
              </a:rPr>
              <a:t>, int </a:t>
            </a:r>
            <a:r>
              <a:rPr lang="en-US" altLang="ko-KR" b="1" dirty="0" smtClean="0">
                <a:solidFill>
                  <a:srgbClr val="FF0000"/>
                </a:solidFill>
              </a:rPr>
              <a:t>num</a:t>
            </a:r>
            <a:r>
              <a:rPr lang="en-US" altLang="ko-KR" b="1" dirty="0" smtClean="0">
                <a:solidFill>
                  <a:srgbClr val="0000FF"/>
                </a:solidFill>
              </a:rPr>
              <a:t>)	           // </a:t>
            </a:r>
            <a:r>
              <a:rPr lang="ko-KR" altLang="en-US" b="1" dirty="0" smtClean="0">
                <a:solidFill>
                  <a:srgbClr val="0000FF"/>
                </a:solidFill>
              </a:rPr>
              <a:t>함수의 정의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   for(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=0;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&lt;</a:t>
            </a:r>
            <a:r>
              <a:rPr lang="en-US" altLang="ko-KR" b="1" dirty="0" smtClean="0">
                <a:solidFill>
                  <a:srgbClr val="FF0000"/>
                </a:solidFill>
              </a:rPr>
              <a:t>num</a:t>
            </a:r>
            <a:r>
              <a:rPr lang="en-US" altLang="ko-KR" dirty="0" smtClean="0"/>
              <a:t>;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++)</a:t>
            </a:r>
          </a:p>
          <a:p>
            <a:r>
              <a:rPr lang="en-US" altLang="ko-KR" dirty="0" smtClean="0"/>
              <a:t>   {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0000FF"/>
                </a:solidFill>
              </a:rPr>
              <a:t>%d %d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FF0000"/>
                </a:solidFill>
              </a:rPr>
              <a:t>p[</a:t>
            </a:r>
            <a:r>
              <a:rPr lang="en-US" altLang="ko-KR" b="1" dirty="0" err="1" smtClean="0">
                <a:solidFill>
                  <a:srgbClr val="FF0000"/>
                </a:solidFill>
              </a:rPr>
              <a:t>i</a:t>
            </a:r>
            <a:r>
              <a:rPr lang="en-US" altLang="ko-KR" b="1" dirty="0" smtClean="0">
                <a:solidFill>
                  <a:srgbClr val="FF0000"/>
                </a:solidFill>
              </a:rPr>
              <a:t>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FF0000"/>
                </a:solidFill>
              </a:rPr>
              <a:t>*(</a:t>
            </a:r>
            <a:r>
              <a:rPr lang="en-US" altLang="ko-KR" b="1" dirty="0" err="1" smtClean="0">
                <a:solidFill>
                  <a:srgbClr val="FF0000"/>
                </a:solidFill>
              </a:rPr>
              <a:t>p+i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/>
              <a:t>);	</a:t>
            </a:r>
            <a:r>
              <a:rPr lang="en-US" altLang="ko-KR" dirty="0" smtClean="0">
                <a:solidFill>
                  <a:srgbClr val="00B050"/>
                </a:solidFill>
              </a:rPr>
              <a:t>// p[</a:t>
            </a:r>
            <a:r>
              <a:rPr lang="en-US" altLang="ko-KR" dirty="0" err="1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B050"/>
                </a:solidFill>
              </a:rPr>
              <a:t>] == *(</a:t>
            </a:r>
            <a:r>
              <a:rPr lang="en-US" altLang="ko-KR" dirty="0" err="1" smtClean="0">
                <a:solidFill>
                  <a:srgbClr val="00B050"/>
                </a:solidFill>
              </a:rPr>
              <a:t>p+i</a:t>
            </a:r>
            <a:r>
              <a:rPr lang="en-US" altLang="ko-KR" dirty="0" smtClean="0">
                <a:solidFill>
                  <a:srgbClr val="00B050"/>
                </a:solidFill>
              </a:rPr>
              <a:t>)</a:t>
            </a:r>
          </a:p>
          <a:p>
            <a:r>
              <a:rPr lang="en-US" altLang="ko-KR" dirty="0" smtClean="0"/>
              <a:t>   }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70306" y="4057428"/>
            <a:ext cx="685320" cy="35719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12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행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71604" y="3043235"/>
            <a:ext cx="571504" cy="21431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43134" y="3038472"/>
            <a:ext cx="2586056" cy="24765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357422" y="4124330"/>
            <a:ext cx="176214" cy="28575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43227" y="4143380"/>
            <a:ext cx="500066" cy="21431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7" idx="2"/>
            <a:endCxn id="9" idx="0"/>
          </p:cNvCxnSpPr>
          <p:nvPr/>
        </p:nvCxnSpPr>
        <p:spPr>
          <a:xfrm rot="16200000" flipH="1">
            <a:off x="1718052" y="3396852"/>
            <a:ext cx="866781" cy="588173"/>
          </a:xfrm>
          <a:prstGeom prst="bentConnector3">
            <a:avLst>
              <a:gd name="adj1" fmla="val 8242"/>
            </a:avLst>
          </a:prstGeom>
          <a:ln w="25400">
            <a:solidFill>
              <a:srgbClr val="00B050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8" idx="2"/>
            <a:endCxn id="10" idx="0"/>
          </p:cNvCxnSpPr>
          <p:nvPr/>
        </p:nvCxnSpPr>
        <p:spPr>
          <a:xfrm rot="5400000">
            <a:off x="3036083" y="3543301"/>
            <a:ext cx="857256" cy="342902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5.1 </a:t>
            </a:r>
            <a:r>
              <a:rPr lang="ko-KR" altLang="en-US" sz="2400" dirty="0" smtClean="0"/>
              <a:t>값에 의한 호출과 주소에 의한 호출</a:t>
            </a:r>
            <a:r>
              <a:rPr lang="en-US" altLang="ko-KR" sz="2400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(8/10)---[5-3.c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2746663"/>
            <a:ext cx="4801314" cy="2554545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FF"/>
                </a:solidFill>
              </a:rPr>
              <a:t>void 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func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(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int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p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, 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int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num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)		</a:t>
            </a:r>
            <a:endParaRPr lang="ko-KR" altLang="en-US" sz="2000" b="1" dirty="0" smtClean="0">
              <a:solidFill>
                <a:srgbClr val="0000FF"/>
              </a:solidFill>
            </a:endParaRP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i</a:t>
            </a:r>
            <a:r>
              <a:rPr lang="en-US" altLang="ko-KR" sz="2000" dirty="0" smtClean="0"/>
              <a:t>;</a:t>
            </a:r>
          </a:p>
          <a:p>
            <a:r>
              <a:rPr lang="en-US" altLang="ko-KR" sz="2000" dirty="0" smtClean="0"/>
              <a:t>   for(</a:t>
            </a:r>
            <a:r>
              <a:rPr lang="en-US" altLang="ko-KR" sz="2000" dirty="0" err="1" smtClean="0"/>
              <a:t>i</a:t>
            </a:r>
            <a:r>
              <a:rPr lang="en-US" altLang="ko-KR" sz="2000" dirty="0" smtClean="0"/>
              <a:t>=0; </a:t>
            </a:r>
            <a:r>
              <a:rPr lang="en-US" altLang="ko-KR" sz="2000" dirty="0" err="1" smtClean="0"/>
              <a:t>i</a:t>
            </a:r>
            <a:r>
              <a:rPr lang="en-US" altLang="ko-KR" sz="2000" dirty="0" smtClean="0"/>
              <a:t>&lt;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num</a:t>
            </a:r>
            <a:r>
              <a:rPr lang="en-US" altLang="ko-KR" sz="2000" dirty="0" smtClean="0"/>
              <a:t>; </a:t>
            </a:r>
            <a:r>
              <a:rPr lang="en-US" altLang="ko-KR" sz="2000" dirty="0" err="1" smtClean="0"/>
              <a:t>i</a:t>
            </a:r>
            <a:r>
              <a:rPr lang="en-US" altLang="ko-KR" sz="2000" dirty="0" smtClean="0"/>
              <a:t>++)</a:t>
            </a:r>
          </a:p>
          <a:p>
            <a:r>
              <a:rPr lang="en-US" altLang="ko-KR" sz="2000" dirty="0" smtClean="0"/>
              <a:t>   {</a:t>
            </a:r>
          </a:p>
          <a:p>
            <a:r>
              <a:rPr lang="en-US" altLang="ko-KR" sz="2000" dirty="0" smtClean="0"/>
              <a:t>   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%d %d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dirty="0" smtClean="0"/>
              <a:t>\n",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p[</a:t>
            </a:r>
            <a:r>
              <a:rPr lang="en-US" altLang="ko-KR" sz="2000" b="1" dirty="0" err="1" smtClean="0">
                <a:solidFill>
                  <a:srgbClr val="FF0000"/>
                </a:solidFill>
              </a:rPr>
              <a:t>i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], *(</a:t>
            </a:r>
            <a:r>
              <a:rPr lang="en-US" altLang="ko-KR" sz="2000" b="1" dirty="0" err="1" smtClean="0">
                <a:solidFill>
                  <a:srgbClr val="FF0000"/>
                </a:solidFill>
              </a:rPr>
              <a:t>p+i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) </a:t>
            </a:r>
            <a:r>
              <a:rPr lang="en-US" altLang="ko-KR" sz="2000" dirty="0" smtClean="0"/>
              <a:t>); </a:t>
            </a:r>
          </a:p>
          <a:p>
            <a:r>
              <a:rPr lang="en-US" altLang="ko-KR" sz="2000" dirty="0" smtClean="0"/>
              <a:t>   }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  <p:pic>
        <p:nvPicPr>
          <p:cNvPr id="8" name="그림 7" descr="ch05-0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21650" y="1556792"/>
            <a:ext cx="3082798" cy="496855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757550" y="6272006"/>
            <a:ext cx="500066" cy="28575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5.1 </a:t>
            </a:r>
            <a:r>
              <a:rPr lang="ko-KR" altLang="en-US" sz="2400" dirty="0" smtClean="0"/>
              <a:t>값에 의한 호출과 주소에 의한 호출</a:t>
            </a:r>
            <a:r>
              <a:rPr lang="en-US" altLang="ko-KR" sz="2400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(9/10)---[5-4.c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배열 포인터</a:t>
            </a:r>
            <a:r>
              <a:rPr lang="ko-KR" altLang="en-US" b="1" dirty="0" smtClean="0"/>
              <a:t>를 이용한 주소에 의한 호출</a:t>
            </a:r>
            <a:endParaRPr lang="en-US" altLang="ko-KR" b="1" dirty="0" smtClean="0"/>
          </a:p>
        </p:txBody>
      </p:sp>
      <p:grpSp>
        <p:nvGrpSpPr>
          <p:cNvPr id="12" name="그룹 11"/>
          <p:cNvGrpSpPr/>
          <p:nvPr/>
        </p:nvGrpSpPr>
        <p:grpSpPr>
          <a:xfrm>
            <a:off x="367070" y="1576187"/>
            <a:ext cx="8352928" cy="5262979"/>
            <a:chOff x="367070" y="1614287"/>
            <a:chExt cx="8352928" cy="5262979"/>
          </a:xfrm>
        </p:grpSpPr>
        <p:sp>
          <p:nvSpPr>
            <p:cNvPr id="5" name="TextBox 4"/>
            <p:cNvSpPr txBox="1"/>
            <p:nvPr/>
          </p:nvSpPr>
          <p:spPr>
            <a:xfrm>
              <a:off x="367070" y="1614287"/>
              <a:ext cx="8352928" cy="5262979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0000FF"/>
                  </a:solidFill>
                </a:rPr>
                <a:t>…</a:t>
              </a:r>
            </a:p>
            <a:p>
              <a:r>
                <a:rPr lang="en-US" altLang="ko-KR" sz="1600" b="1" dirty="0" smtClean="0">
                  <a:solidFill>
                    <a:srgbClr val="0000FF"/>
                  </a:solidFill>
                </a:rPr>
                <a:t>void func(int(*p)[4], int num1, int num2);</a:t>
              </a:r>
              <a:r>
                <a:rPr lang="en-US" altLang="ko-KR" sz="1600" dirty="0" smtClean="0"/>
                <a:t>	</a:t>
              </a:r>
              <a:r>
                <a:rPr lang="en-US" altLang="ko-KR" sz="1600" dirty="0" smtClean="0">
                  <a:solidFill>
                    <a:srgbClr val="00B050"/>
                  </a:solidFill>
                </a:rPr>
                <a:t>// </a:t>
              </a:r>
              <a:r>
                <a:rPr lang="ko-KR" altLang="en-US" sz="1600" dirty="0" smtClean="0">
                  <a:solidFill>
                    <a:srgbClr val="00B050"/>
                  </a:solidFill>
                </a:rPr>
                <a:t>함수의 선언</a:t>
              </a:r>
              <a:r>
                <a:rPr lang="en-US" altLang="ko-KR" sz="1600" dirty="0" smtClean="0">
                  <a:solidFill>
                    <a:srgbClr val="00B050"/>
                  </a:solidFill>
                </a:rPr>
                <a:t>, </a:t>
              </a:r>
              <a:r>
                <a:rPr lang="ko-KR" altLang="en-US" sz="1600" dirty="0" smtClean="0">
                  <a:solidFill>
                    <a:srgbClr val="00B050"/>
                  </a:solidFill>
                </a:rPr>
                <a:t>배열 포인터 변수</a:t>
              </a:r>
            </a:p>
            <a:p>
              <a:r>
                <a:rPr lang="en-US" altLang="ko-KR" sz="1600" dirty="0" smtClean="0"/>
                <a:t>int main(void)</a:t>
              </a:r>
            </a:p>
            <a:p>
              <a:r>
                <a:rPr lang="en-US" altLang="ko-KR" sz="1600" dirty="0" smtClean="0"/>
                <a:t>{</a:t>
              </a:r>
            </a:p>
            <a:p>
              <a:r>
                <a:rPr lang="en-US" altLang="ko-KR" sz="1600" dirty="0" smtClean="0"/>
                <a:t>   </a:t>
              </a:r>
              <a:r>
                <a:rPr lang="en-US" altLang="ko-KR" sz="1600" dirty="0" err="1" smtClean="0"/>
                <a:t>int</a:t>
              </a:r>
              <a:r>
                <a:rPr lang="en-US" altLang="ko-KR" sz="1600" dirty="0" smtClean="0"/>
                <a:t> array[2][4]={10,20,30,40,50,60,70,80};</a:t>
              </a:r>
            </a:p>
            <a:p>
              <a:r>
                <a:rPr lang="en-US" altLang="ko-KR" sz="1600" dirty="0" smtClean="0">
                  <a:solidFill>
                    <a:srgbClr val="00B050"/>
                  </a:solidFill>
                </a:rPr>
                <a:t>   </a:t>
              </a:r>
              <a:r>
                <a:rPr lang="en-US" altLang="ko-KR" sz="1600" b="1" dirty="0" err="1" smtClean="0">
                  <a:solidFill>
                    <a:srgbClr val="0000FF"/>
                  </a:solidFill>
                </a:rPr>
                <a:t>func</a:t>
              </a:r>
              <a:r>
                <a:rPr lang="en-US" altLang="ko-KR" sz="1600" b="1" dirty="0" smtClean="0">
                  <a:solidFill>
                    <a:srgbClr val="0000FF"/>
                  </a:solidFill>
                </a:rPr>
                <a:t>(array, </a:t>
              </a:r>
              <a:r>
                <a:rPr lang="en-US" altLang="ko-KR" sz="1600" b="1" dirty="0" err="1" smtClean="0">
                  <a:solidFill>
                    <a:srgbClr val="0000FF"/>
                  </a:solidFill>
                </a:rPr>
                <a:t>sizeof</a:t>
              </a:r>
              <a:r>
                <a:rPr lang="en-US" altLang="ko-KR" sz="1600" b="1" dirty="0" smtClean="0">
                  <a:solidFill>
                    <a:srgbClr val="0000FF"/>
                  </a:solidFill>
                </a:rPr>
                <a:t>(array)/16, </a:t>
              </a:r>
              <a:r>
                <a:rPr lang="en-US" altLang="ko-KR" sz="1600" b="1" dirty="0" err="1" smtClean="0">
                  <a:solidFill>
                    <a:srgbClr val="0000FF"/>
                  </a:solidFill>
                </a:rPr>
                <a:t>sizeof</a:t>
              </a:r>
              <a:r>
                <a:rPr lang="en-US" altLang="ko-KR" sz="1600" b="1" dirty="0" smtClean="0">
                  <a:solidFill>
                    <a:srgbClr val="0000FF"/>
                  </a:solidFill>
                </a:rPr>
                <a:t>(array)/8);</a:t>
              </a:r>
              <a:r>
                <a:rPr lang="en-US" altLang="ko-KR" sz="1600" dirty="0" smtClean="0"/>
                <a:t>	</a:t>
              </a:r>
              <a:r>
                <a:rPr lang="en-US" altLang="ko-KR" sz="1600" dirty="0" smtClean="0">
                  <a:solidFill>
                    <a:srgbClr val="00B050"/>
                  </a:solidFill>
                </a:rPr>
                <a:t>// </a:t>
              </a:r>
              <a:r>
                <a:rPr lang="ko-KR" altLang="en-US" sz="1600" dirty="0" smtClean="0">
                  <a:solidFill>
                    <a:srgbClr val="00B050"/>
                  </a:solidFill>
                </a:rPr>
                <a:t>함수의 호출</a:t>
              </a:r>
            </a:p>
            <a:p>
              <a:r>
                <a:rPr lang="en-US" altLang="ko-KR" sz="1600" dirty="0" smtClean="0"/>
                <a:t>   return 0;</a:t>
              </a:r>
            </a:p>
            <a:p>
              <a:r>
                <a:rPr lang="en-US" altLang="ko-KR" sz="1600" dirty="0" smtClean="0"/>
                <a:t>}</a:t>
              </a:r>
            </a:p>
            <a:p>
              <a:r>
                <a:rPr lang="en-US" altLang="ko-KR" sz="1600" dirty="0" smtClean="0"/>
                <a:t>	</a:t>
              </a:r>
            </a:p>
            <a:p>
              <a:r>
                <a:rPr lang="en-US" altLang="ko-KR" sz="1600" b="1" dirty="0" smtClean="0">
                  <a:solidFill>
                    <a:srgbClr val="0000FF"/>
                  </a:solidFill>
                </a:rPr>
                <a:t>void </a:t>
              </a:r>
              <a:r>
                <a:rPr lang="en-US" altLang="ko-KR" sz="1600" b="1" dirty="0" err="1" smtClean="0">
                  <a:solidFill>
                    <a:srgbClr val="0000FF"/>
                  </a:solidFill>
                </a:rPr>
                <a:t>func</a:t>
              </a:r>
              <a:r>
                <a:rPr lang="en-US" altLang="ko-KR" sz="1600" b="1" dirty="0" smtClean="0">
                  <a:solidFill>
                    <a:srgbClr val="0000FF"/>
                  </a:solidFill>
                </a:rPr>
                <a:t>(</a:t>
              </a:r>
              <a:r>
                <a:rPr lang="en-US" altLang="ko-KR" sz="1600" b="1" dirty="0" err="1" smtClean="0">
                  <a:solidFill>
                    <a:srgbClr val="0000FF"/>
                  </a:solidFill>
                </a:rPr>
                <a:t>int</a:t>
              </a:r>
              <a:r>
                <a:rPr lang="en-US" altLang="ko-KR" sz="1600" b="1" dirty="0" smtClean="0">
                  <a:solidFill>
                    <a:srgbClr val="0000FF"/>
                  </a:solidFill>
                </a:rPr>
                <a:t>(*</a:t>
              </a:r>
              <a:r>
                <a:rPr lang="en-US" altLang="ko-KR" sz="1600" b="1" dirty="0" smtClean="0">
                  <a:solidFill>
                    <a:srgbClr val="FF0000"/>
                  </a:solidFill>
                </a:rPr>
                <a:t>p</a:t>
              </a:r>
              <a:r>
                <a:rPr lang="en-US" altLang="ko-KR" sz="1600" b="1" dirty="0" smtClean="0">
                  <a:solidFill>
                    <a:srgbClr val="0000FF"/>
                  </a:solidFill>
                </a:rPr>
                <a:t>)[4], </a:t>
              </a:r>
              <a:r>
                <a:rPr lang="en-US" altLang="ko-KR" sz="1600" b="1" dirty="0" err="1" smtClean="0">
                  <a:solidFill>
                    <a:srgbClr val="0000FF"/>
                  </a:solidFill>
                </a:rPr>
                <a:t>int</a:t>
              </a:r>
              <a:r>
                <a:rPr lang="en-US" altLang="ko-KR" sz="1600" b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ko-KR" sz="1600" b="1" dirty="0" smtClean="0">
                  <a:solidFill>
                    <a:srgbClr val="FF0000"/>
                  </a:solidFill>
                </a:rPr>
                <a:t>num1</a:t>
              </a:r>
              <a:r>
                <a:rPr lang="en-US" altLang="ko-KR" sz="1600" b="1" dirty="0" smtClean="0">
                  <a:solidFill>
                    <a:srgbClr val="0000FF"/>
                  </a:solidFill>
                </a:rPr>
                <a:t>, </a:t>
              </a:r>
              <a:r>
                <a:rPr lang="en-US" altLang="ko-KR" sz="1600" b="1" dirty="0" err="1" smtClean="0">
                  <a:solidFill>
                    <a:srgbClr val="0000FF"/>
                  </a:solidFill>
                </a:rPr>
                <a:t>int</a:t>
              </a:r>
              <a:r>
                <a:rPr lang="en-US" altLang="ko-KR" sz="1600" b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ko-KR" sz="1600" b="1" dirty="0" smtClean="0">
                  <a:solidFill>
                    <a:srgbClr val="FF0000"/>
                  </a:solidFill>
                </a:rPr>
                <a:t>num2</a:t>
              </a:r>
              <a:r>
                <a:rPr lang="en-US" altLang="ko-KR" sz="1600" b="1" dirty="0" smtClean="0">
                  <a:solidFill>
                    <a:srgbClr val="0000FF"/>
                  </a:solidFill>
                </a:rPr>
                <a:t>)</a:t>
              </a:r>
              <a:r>
                <a:rPr lang="en-US" altLang="ko-KR" sz="1600" dirty="0" smtClean="0"/>
                <a:t>	</a:t>
              </a:r>
              <a:r>
                <a:rPr lang="en-US" altLang="ko-KR" sz="1600" dirty="0" smtClean="0">
                  <a:solidFill>
                    <a:srgbClr val="00B050"/>
                  </a:solidFill>
                </a:rPr>
                <a:t>// </a:t>
              </a:r>
              <a:r>
                <a:rPr lang="ko-KR" altLang="en-US" sz="1600" dirty="0" smtClean="0">
                  <a:solidFill>
                    <a:srgbClr val="00B050"/>
                  </a:solidFill>
                </a:rPr>
                <a:t>함수의 정의</a:t>
              </a:r>
            </a:p>
            <a:p>
              <a:r>
                <a:rPr lang="en-US" altLang="ko-KR" sz="1600" dirty="0" smtClean="0"/>
                <a:t>{</a:t>
              </a:r>
            </a:p>
            <a:p>
              <a:r>
                <a:rPr lang="en-US" altLang="ko-KR" sz="1600" dirty="0" smtClean="0"/>
                <a:t>   </a:t>
              </a:r>
              <a:r>
                <a:rPr lang="en-US" altLang="ko-KR" sz="1600" dirty="0" err="1" smtClean="0"/>
                <a:t>int</a:t>
              </a:r>
              <a:r>
                <a:rPr lang="en-US" altLang="ko-KR" sz="1600" dirty="0" smtClean="0"/>
                <a:t> </a:t>
              </a:r>
              <a:r>
                <a:rPr lang="en-US" altLang="ko-KR" sz="1600" dirty="0" err="1" smtClean="0"/>
                <a:t>i</a:t>
              </a:r>
              <a:r>
                <a:rPr lang="en-US" altLang="ko-KR" sz="1600" dirty="0" smtClean="0"/>
                <a:t>, j;</a:t>
              </a:r>
            </a:p>
            <a:p>
              <a:r>
                <a:rPr lang="en-US" altLang="ko-KR" sz="1600" dirty="0" smtClean="0"/>
                <a:t>   for(</a:t>
              </a:r>
              <a:r>
                <a:rPr lang="en-US" altLang="ko-KR" sz="1600" dirty="0" err="1" smtClean="0"/>
                <a:t>i</a:t>
              </a:r>
              <a:r>
                <a:rPr lang="en-US" altLang="ko-KR" sz="1600" dirty="0" smtClean="0"/>
                <a:t>=0; </a:t>
              </a:r>
              <a:r>
                <a:rPr lang="en-US" altLang="ko-KR" sz="1600" dirty="0" err="1" smtClean="0"/>
                <a:t>i</a:t>
              </a:r>
              <a:r>
                <a:rPr lang="en-US" altLang="ko-KR" sz="1600" dirty="0" smtClean="0"/>
                <a:t>&lt;</a:t>
              </a:r>
              <a:r>
                <a:rPr lang="en-US" altLang="ko-KR" sz="1600" b="1" dirty="0" smtClean="0">
                  <a:solidFill>
                    <a:srgbClr val="FF0000"/>
                  </a:solidFill>
                </a:rPr>
                <a:t>num1</a:t>
              </a:r>
              <a:r>
                <a:rPr lang="en-US" altLang="ko-KR" sz="1600" dirty="0" smtClean="0"/>
                <a:t>; </a:t>
              </a:r>
              <a:r>
                <a:rPr lang="en-US" altLang="ko-KR" sz="1600" dirty="0" err="1" smtClean="0"/>
                <a:t>i</a:t>
              </a:r>
              <a:r>
                <a:rPr lang="en-US" altLang="ko-KR" sz="1600" dirty="0" smtClean="0"/>
                <a:t>++)</a:t>
              </a:r>
            </a:p>
            <a:p>
              <a:r>
                <a:rPr lang="en-US" altLang="ko-KR" sz="1600" dirty="0" smtClean="0"/>
                <a:t>   {</a:t>
              </a:r>
            </a:p>
            <a:p>
              <a:r>
                <a:rPr lang="en-US" altLang="ko-KR" sz="1600" dirty="0" smtClean="0"/>
                <a:t>      for(j=0; j&lt;</a:t>
              </a:r>
              <a:r>
                <a:rPr lang="en-US" altLang="ko-KR" sz="1600" b="1" dirty="0" smtClean="0">
                  <a:solidFill>
                    <a:srgbClr val="FF0000"/>
                  </a:solidFill>
                </a:rPr>
                <a:t>num2</a:t>
              </a:r>
              <a:r>
                <a:rPr lang="en-US" altLang="ko-KR" sz="1600" dirty="0" smtClean="0"/>
                <a:t>; j++)</a:t>
              </a:r>
            </a:p>
            <a:p>
              <a:r>
                <a:rPr lang="en-US" altLang="ko-KR" sz="1600" dirty="0" smtClean="0"/>
                <a:t>      {</a:t>
              </a:r>
            </a:p>
            <a:p>
              <a:r>
                <a:rPr lang="en-US" altLang="ko-KR" sz="1600" dirty="0" smtClean="0"/>
                <a:t>         </a:t>
              </a:r>
              <a:r>
                <a:rPr lang="en-US" altLang="ko-KR" sz="1600" dirty="0" err="1" smtClean="0"/>
                <a:t>printf</a:t>
              </a:r>
              <a:r>
                <a:rPr lang="en-US" altLang="ko-KR" sz="1600" dirty="0" smtClean="0"/>
                <a:t>("</a:t>
              </a:r>
              <a:r>
                <a:rPr lang="en-US" altLang="ko-KR" sz="1600" b="1" dirty="0" smtClean="0">
                  <a:solidFill>
                    <a:srgbClr val="FF0000"/>
                  </a:solidFill>
                </a:rPr>
                <a:t>%d</a:t>
              </a:r>
              <a:r>
                <a:rPr lang="en-US" altLang="ko-KR" sz="1600" dirty="0" smtClean="0"/>
                <a:t> ", </a:t>
              </a:r>
              <a:r>
                <a:rPr lang="en-US" altLang="ko-KR" sz="1600" b="1" dirty="0" smtClean="0">
                  <a:solidFill>
                    <a:srgbClr val="FF0000"/>
                  </a:solidFill>
                </a:rPr>
                <a:t>p[</a:t>
              </a:r>
              <a:r>
                <a:rPr lang="en-US" altLang="ko-KR" sz="1600" b="1" dirty="0" err="1" smtClean="0">
                  <a:solidFill>
                    <a:srgbClr val="FF0000"/>
                  </a:solidFill>
                </a:rPr>
                <a:t>i</a:t>
              </a:r>
              <a:r>
                <a:rPr lang="en-US" altLang="ko-KR" sz="1600" b="1" dirty="0" smtClean="0">
                  <a:solidFill>
                    <a:srgbClr val="FF0000"/>
                  </a:solidFill>
                </a:rPr>
                <a:t>][j]</a:t>
              </a:r>
              <a:r>
                <a:rPr lang="en-US" altLang="ko-KR" sz="1600" dirty="0" smtClean="0"/>
                <a:t>);</a:t>
              </a:r>
            </a:p>
            <a:p>
              <a:r>
                <a:rPr lang="en-US" altLang="ko-KR" sz="1600" dirty="0" smtClean="0"/>
                <a:t>      }</a:t>
              </a:r>
            </a:p>
            <a:p>
              <a:r>
                <a:rPr lang="en-US" altLang="ko-KR" sz="1600" dirty="0" smtClean="0"/>
                <a:t>      </a:t>
              </a:r>
              <a:r>
                <a:rPr lang="en-US" altLang="ko-KR" sz="1600" dirty="0" err="1" smtClean="0"/>
                <a:t>printf</a:t>
              </a:r>
              <a:r>
                <a:rPr lang="en-US" altLang="ko-KR" sz="1600" dirty="0" smtClean="0"/>
                <a:t>("\n");</a:t>
              </a:r>
            </a:p>
            <a:p>
              <a:r>
                <a:rPr lang="en-US" altLang="ko-KR" sz="1600" dirty="0" smtClean="0"/>
                <a:t>   }</a:t>
              </a:r>
            </a:p>
            <a:p>
              <a:r>
                <a:rPr lang="en-US" altLang="ko-KR" sz="1600" dirty="0" smtClean="0"/>
                <a:t>}</a:t>
              </a:r>
              <a:endParaRPr lang="ko-KR" altLang="en-US" sz="16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861918" y="3875562"/>
              <a:ext cx="107834" cy="216024"/>
            </a:xfrm>
            <a:prstGeom prst="rect">
              <a:avLst/>
            </a:prstGeom>
            <a:solidFill>
              <a:schemeClr val="accent6">
                <a:lumMod val="75000"/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797450" y="3868668"/>
              <a:ext cx="488666" cy="216024"/>
            </a:xfrm>
            <a:prstGeom prst="rect">
              <a:avLst/>
            </a:prstGeom>
            <a:solidFill>
              <a:schemeClr val="accent6">
                <a:lumMod val="75000"/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784566" y="3861048"/>
              <a:ext cx="524542" cy="216024"/>
            </a:xfrm>
            <a:prstGeom prst="rect">
              <a:avLst/>
            </a:prstGeom>
            <a:solidFill>
              <a:schemeClr val="accent6">
                <a:lumMod val="75000"/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130856" y="2910430"/>
              <a:ext cx="526916" cy="216024"/>
            </a:xfrm>
            <a:prstGeom prst="rect">
              <a:avLst/>
            </a:prstGeom>
            <a:solidFill>
              <a:schemeClr val="accent6">
                <a:lumMod val="7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743006" y="2902810"/>
              <a:ext cx="1565970" cy="230538"/>
            </a:xfrm>
            <a:prstGeom prst="rect">
              <a:avLst/>
            </a:prstGeom>
            <a:solidFill>
              <a:schemeClr val="accent6">
                <a:lumMod val="7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76330" y="2904098"/>
              <a:ext cx="1481422" cy="244490"/>
            </a:xfrm>
            <a:prstGeom prst="rect">
              <a:avLst/>
            </a:prstGeom>
            <a:solidFill>
              <a:schemeClr val="accent6">
                <a:lumMod val="7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화살표 연결선 13"/>
          <p:cNvCxnSpPr/>
          <p:nvPr/>
        </p:nvCxnSpPr>
        <p:spPr>
          <a:xfrm rot="16200000" flipH="1">
            <a:off x="1280520" y="3202147"/>
            <a:ext cx="749108" cy="521521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16200000" flipH="1">
            <a:off x="2416227" y="3205012"/>
            <a:ext cx="735320" cy="515792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rot="5400000">
            <a:off x="3725709" y="3431616"/>
            <a:ext cx="712460" cy="70204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5.1 </a:t>
            </a:r>
            <a:r>
              <a:rPr lang="ko-KR" altLang="en-US" sz="2400" dirty="0" smtClean="0"/>
              <a:t>값에 의한 호출과 주소에 의한 호출</a:t>
            </a:r>
            <a:r>
              <a:rPr lang="en-US" altLang="ko-KR" sz="2400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(10/10)---[5-5.c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73107" y="1268760"/>
            <a:ext cx="8791381" cy="5355312"/>
            <a:chOff x="173107" y="1363990"/>
            <a:chExt cx="8791381" cy="5355312"/>
          </a:xfrm>
        </p:grpSpPr>
        <p:sp>
          <p:nvSpPr>
            <p:cNvPr id="5" name="TextBox 4"/>
            <p:cNvSpPr txBox="1"/>
            <p:nvPr/>
          </p:nvSpPr>
          <p:spPr>
            <a:xfrm>
              <a:off x="173107" y="1363990"/>
              <a:ext cx="8791381" cy="5355312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#include &lt;</a:t>
              </a:r>
              <a:r>
                <a:rPr lang="en-US" altLang="ko-KR" dirty="0" err="1" smtClean="0"/>
                <a:t>stdio.h</a:t>
              </a:r>
              <a:r>
                <a:rPr lang="en-US" altLang="ko-KR" dirty="0" smtClean="0"/>
                <a:t>&gt;</a:t>
              </a:r>
            </a:p>
            <a:p>
              <a:r>
                <a:rPr lang="en-US" altLang="ko-KR" dirty="0" smtClean="0"/>
                <a:t>	</a:t>
              </a:r>
            </a:p>
            <a:p>
              <a:r>
                <a:rPr lang="en-US" altLang="ko-KR" b="1" dirty="0" smtClean="0">
                  <a:solidFill>
                    <a:srgbClr val="0000FF"/>
                  </a:solidFill>
                </a:rPr>
                <a:t>void func(int* p);</a:t>
              </a:r>
              <a:r>
                <a:rPr lang="en-US" altLang="ko-KR" dirty="0" smtClean="0">
                  <a:solidFill>
                    <a:srgbClr val="00B050"/>
                  </a:solidFill>
                </a:rPr>
                <a:t>	// </a:t>
              </a:r>
              <a:r>
                <a:rPr lang="ko-KR" altLang="en-US" dirty="0" smtClean="0">
                  <a:solidFill>
                    <a:srgbClr val="00B050"/>
                  </a:solidFill>
                </a:rPr>
                <a:t>함수의 선언</a:t>
              </a:r>
              <a:endParaRPr lang="ko-KR" altLang="en-US" dirty="0" smtClean="0"/>
            </a:p>
            <a:p>
              <a:r>
                <a:rPr lang="ko-KR" altLang="en-US" dirty="0" smtClean="0"/>
                <a:t>	</a:t>
              </a:r>
            </a:p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 main(void)</a:t>
              </a:r>
            </a:p>
            <a:p>
              <a:r>
                <a:rPr lang="en-US" altLang="ko-KR" dirty="0" smtClean="0"/>
                <a:t>{</a:t>
              </a:r>
            </a:p>
            <a:p>
              <a:r>
                <a:rPr lang="en-US" altLang="ko-KR" dirty="0" smtClean="0"/>
                <a:t>   </a:t>
              </a:r>
              <a:r>
                <a:rPr lang="en-US" altLang="ko-KR" dirty="0" err="1" smtClean="0"/>
                <a:t>int</a:t>
              </a:r>
              <a:r>
                <a:rPr lang="en-US" altLang="ko-KR" dirty="0" smtClean="0"/>
                <a:t> array[2][4]={10,20,30,40,50,60,70,80};</a:t>
              </a:r>
            </a:p>
            <a:p>
              <a:r>
                <a:rPr lang="en-US" altLang="ko-KR" dirty="0" smtClean="0"/>
                <a:t>   </a:t>
              </a:r>
              <a:r>
                <a:rPr lang="en-US" altLang="ko-KR" dirty="0" err="1" smtClean="0">
                  <a:solidFill>
                    <a:srgbClr val="0000FF"/>
                  </a:solidFill>
                </a:rPr>
                <a:t>func</a:t>
              </a:r>
              <a:r>
                <a:rPr lang="en-US" altLang="ko-KR" dirty="0" smtClean="0">
                  <a:solidFill>
                    <a:srgbClr val="0000FF"/>
                  </a:solidFill>
                </a:rPr>
                <a:t>(</a:t>
              </a:r>
              <a:r>
                <a:rPr lang="en-US" altLang="ko-KR" b="1" dirty="0" smtClean="0">
                  <a:solidFill>
                    <a:srgbClr val="0000FF"/>
                  </a:solidFill>
                </a:rPr>
                <a:t>array</a:t>
              </a:r>
              <a:r>
                <a:rPr lang="en-US" altLang="ko-KR" dirty="0" smtClean="0">
                  <a:solidFill>
                    <a:srgbClr val="0000FF"/>
                  </a:solidFill>
                </a:rPr>
                <a:t>);</a:t>
              </a:r>
              <a:r>
                <a:rPr lang="en-US" altLang="ko-KR" dirty="0" smtClean="0"/>
                <a:t>		</a:t>
              </a:r>
              <a:r>
                <a:rPr lang="en-US" altLang="ko-KR" dirty="0" smtClean="0">
                  <a:solidFill>
                    <a:srgbClr val="00B050"/>
                  </a:solidFill>
                </a:rPr>
                <a:t>// </a:t>
              </a:r>
              <a:r>
                <a:rPr lang="ko-KR" altLang="en-US" dirty="0" smtClean="0">
                  <a:solidFill>
                    <a:srgbClr val="00B050"/>
                  </a:solidFill>
                </a:rPr>
                <a:t>함수의 호출</a:t>
              </a:r>
            </a:p>
            <a:p>
              <a:r>
                <a:rPr lang="en-US" altLang="ko-KR" dirty="0" smtClean="0"/>
                <a:t>   return 0;</a:t>
              </a:r>
            </a:p>
            <a:p>
              <a:r>
                <a:rPr lang="en-US" altLang="ko-KR" dirty="0" smtClean="0"/>
                <a:t>}</a:t>
              </a:r>
            </a:p>
            <a:p>
              <a:r>
                <a:rPr lang="en-US" altLang="ko-KR" dirty="0" smtClean="0"/>
                <a:t>	</a:t>
              </a:r>
            </a:p>
            <a:p>
              <a:r>
                <a:rPr lang="en-US" altLang="ko-KR" b="1" dirty="0" smtClean="0">
                  <a:solidFill>
                    <a:srgbClr val="0000FF"/>
                  </a:solidFill>
                </a:rPr>
                <a:t>void </a:t>
              </a:r>
              <a:r>
                <a:rPr lang="en-US" altLang="ko-KR" b="1" dirty="0" err="1" smtClean="0">
                  <a:solidFill>
                    <a:srgbClr val="0000FF"/>
                  </a:solidFill>
                </a:rPr>
                <a:t>func</a:t>
              </a:r>
              <a:r>
                <a:rPr lang="en-US" altLang="ko-KR" b="1" dirty="0" smtClean="0">
                  <a:solidFill>
                    <a:srgbClr val="0000FF"/>
                  </a:solidFill>
                </a:rPr>
                <a:t>(</a:t>
              </a:r>
              <a:r>
                <a:rPr lang="en-US" altLang="ko-KR" b="1" dirty="0" err="1" smtClean="0">
                  <a:solidFill>
                    <a:srgbClr val="0000FF"/>
                  </a:solidFill>
                </a:rPr>
                <a:t>int</a:t>
              </a:r>
              <a:r>
                <a:rPr lang="en-US" altLang="ko-KR" b="1" dirty="0" smtClean="0">
                  <a:solidFill>
                    <a:srgbClr val="0000FF"/>
                  </a:solidFill>
                </a:rPr>
                <a:t>* p)</a:t>
              </a:r>
              <a:r>
                <a:rPr lang="en-US" altLang="ko-KR" dirty="0" smtClean="0"/>
                <a:t>		</a:t>
              </a:r>
              <a:r>
                <a:rPr lang="en-US" altLang="ko-KR" dirty="0" smtClean="0">
                  <a:solidFill>
                    <a:srgbClr val="00B050"/>
                  </a:solidFill>
                </a:rPr>
                <a:t>// </a:t>
              </a:r>
              <a:r>
                <a:rPr lang="ko-KR" altLang="en-US" dirty="0" smtClean="0">
                  <a:solidFill>
                    <a:srgbClr val="00B050"/>
                  </a:solidFill>
                </a:rPr>
                <a:t>함수의 정의</a:t>
              </a:r>
            </a:p>
            <a:p>
              <a:r>
                <a:rPr lang="en-US" altLang="ko-KR" dirty="0" smtClean="0"/>
                <a:t>{</a:t>
              </a:r>
            </a:p>
            <a:p>
              <a:r>
                <a:rPr lang="en-US" altLang="ko-KR" dirty="0" smtClean="0"/>
                <a:t>   </a:t>
              </a:r>
              <a:r>
                <a:rPr lang="en-US" altLang="ko-KR" dirty="0" err="1" smtClean="0"/>
                <a:t>printf</a:t>
              </a:r>
              <a:r>
                <a:rPr lang="en-US" altLang="ko-KR" dirty="0" smtClean="0"/>
                <a:t>("%d %d %d %d %d %d %d %d \n", p[0],p[1],p[2],p[3],p[4],p[5],p[6],p[7]); </a:t>
              </a:r>
            </a:p>
            <a:p>
              <a:r>
                <a:rPr lang="en-US" altLang="ko-KR" dirty="0" smtClean="0"/>
                <a:t>   </a:t>
              </a:r>
              <a:r>
                <a:rPr lang="en-US" altLang="ko-KR" dirty="0" err="1" smtClean="0"/>
                <a:t>printf</a:t>
              </a:r>
              <a:r>
                <a:rPr lang="en-US" altLang="ko-KR" dirty="0" smtClean="0"/>
                <a:t>("%d %d %d %d \n", p[0][0], p[0][1], p[0][2], p[0][3]);	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//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에러</a:t>
              </a:r>
            </a:p>
            <a:p>
              <a:r>
                <a:rPr lang="en-US" altLang="ko-KR" dirty="0" smtClean="0"/>
                <a:t>   </a:t>
              </a:r>
              <a:r>
                <a:rPr lang="en-US" altLang="ko-KR" dirty="0" err="1" smtClean="0"/>
                <a:t>printf</a:t>
              </a:r>
              <a:r>
                <a:rPr lang="en-US" altLang="ko-KR" dirty="0" smtClean="0"/>
                <a:t>("%d %d %d %d \n", p[1][0], p[1][1], p[1][2], p[1][3]);	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//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에러</a:t>
              </a:r>
            </a:p>
            <a:p>
              <a:r>
                <a:rPr lang="en-US" altLang="ko-KR" dirty="0" smtClean="0"/>
                <a:t>}</a:t>
              </a:r>
            </a:p>
            <a:p>
              <a:endParaRPr lang="en-US" altLang="ko-KR" dirty="0" smtClean="0"/>
            </a:p>
            <a:p>
              <a:endParaRPr lang="ko-KR" altLang="en-US" dirty="0"/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7158" y="6292835"/>
              <a:ext cx="8429684" cy="279437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</p:spPr>
        </p:pic>
      </p:grpSp>
      <p:sp>
        <p:nvSpPr>
          <p:cNvPr id="7" name="직사각형 6"/>
          <p:cNvSpPr/>
          <p:nvPr/>
        </p:nvSpPr>
        <p:spPr>
          <a:xfrm>
            <a:off x="1019150" y="3290887"/>
            <a:ext cx="526916" cy="216024"/>
          </a:xfrm>
          <a:prstGeom prst="rect">
            <a:avLst/>
          </a:prstGeom>
          <a:solidFill>
            <a:schemeClr val="accent6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838306" y="4365509"/>
            <a:ext cx="142876" cy="268412"/>
          </a:xfrm>
          <a:prstGeom prst="rect">
            <a:avLst/>
          </a:prstGeom>
          <a:solidFill>
            <a:schemeClr val="accent6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2"/>
            <a:endCxn id="8" idx="0"/>
          </p:cNvCxnSpPr>
          <p:nvPr/>
        </p:nvCxnSpPr>
        <p:spPr>
          <a:xfrm rot="16200000" flipH="1">
            <a:off x="1166877" y="3622642"/>
            <a:ext cx="858598" cy="627136"/>
          </a:xfrm>
          <a:prstGeom prst="bentConnector3">
            <a:avLst>
              <a:gd name="adj1" fmla="val 6735"/>
            </a:avLst>
          </a:prstGeom>
          <a:ln w="25400">
            <a:solidFill>
              <a:srgbClr val="00B050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0" y="3357562"/>
            <a:ext cx="9143999" cy="71438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5.2</a:t>
            </a:r>
            <a:r>
              <a:rPr kumimoji="1" lang="en-US" altLang="ko-KR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주소를 반환하는 함수</a:t>
            </a:r>
            <a:endParaRPr kumimoji="1" lang="en-US" altLang="ko-KR" sz="3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주소를 반환하는 함수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(1/8)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주소 반환</a:t>
            </a:r>
            <a:r>
              <a:rPr lang="en-US" altLang="ko-KR" b="1" dirty="0" smtClean="0"/>
              <a:t>(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return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의 필요성과 주의 사항</a:t>
            </a:r>
            <a:endParaRPr lang="en-US" altLang="ko-KR" b="1" dirty="0" smtClean="0"/>
          </a:p>
          <a:p>
            <a:pPr lvl="1">
              <a:lnSpc>
                <a:spcPct val="150000"/>
              </a:lnSpc>
            </a:pPr>
            <a:r>
              <a:rPr lang="ko-KR" altLang="en-US" b="1" dirty="0" smtClean="0">
                <a:solidFill>
                  <a:srgbClr val="0000FF"/>
                </a:solidFill>
              </a:rPr>
              <a:t>필요성</a:t>
            </a:r>
            <a:r>
              <a:rPr lang="en-US" altLang="ko-KR" b="1" dirty="0" smtClean="0">
                <a:solidFill>
                  <a:srgbClr val="0000FF"/>
                </a:solidFill>
              </a:rPr>
              <a:t>: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대량의 데이터를 반환</a:t>
            </a:r>
            <a:r>
              <a:rPr lang="en-US" altLang="ko-KR" b="1" dirty="0" smtClean="0"/>
              <a:t>(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return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할 때 사용</a:t>
            </a:r>
            <a:endParaRPr lang="en-US" altLang="ko-KR" b="1" dirty="0" smtClean="0"/>
          </a:p>
          <a:p>
            <a:pPr lvl="1">
              <a:lnSpc>
                <a:spcPct val="150000"/>
              </a:lnSpc>
            </a:pPr>
            <a:r>
              <a:rPr lang="ko-KR" altLang="en-US" b="1" dirty="0" smtClean="0">
                <a:solidFill>
                  <a:srgbClr val="0000FF"/>
                </a:solidFill>
              </a:rPr>
              <a:t>주의 사항</a:t>
            </a:r>
            <a:r>
              <a:rPr lang="en-US" altLang="ko-KR" b="1" dirty="0" smtClean="0">
                <a:solidFill>
                  <a:srgbClr val="0000FF"/>
                </a:solidFill>
              </a:rPr>
              <a:t>: </a:t>
            </a:r>
            <a:r>
              <a:rPr lang="ko-KR" altLang="en-US" b="1" dirty="0" smtClean="0"/>
              <a:t>지역 변수의 주소를 반환</a:t>
            </a:r>
            <a:r>
              <a:rPr lang="en-US" altLang="ko-KR" b="1" dirty="0" smtClean="0"/>
              <a:t>(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return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하면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경고</a:t>
            </a:r>
            <a:r>
              <a:rPr lang="ko-KR" altLang="en-US" b="1" dirty="0" smtClean="0"/>
              <a:t> 발생</a:t>
            </a:r>
            <a:endParaRPr lang="en-US" altLang="ko-KR" b="1" dirty="0" smtClean="0"/>
          </a:p>
          <a:p>
            <a:pPr lvl="2">
              <a:lnSpc>
                <a:spcPct val="150000"/>
              </a:lnSpc>
            </a:pPr>
            <a:r>
              <a:rPr lang="ko-KR" altLang="en-US" b="1" dirty="0" smtClean="0"/>
              <a:t>경고 문제 해결 방법</a:t>
            </a:r>
            <a:r>
              <a:rPr lang="en-US" altLang="ko-KR" b="1" dirty="0" smtClean="0"/>
              <a:t>: 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static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변수</a:t>
            </a:r>
            <a:r>
              <a:rPr lang="ko-KR" altLang="en-US" b="1" dirty="0" smtClean="0"/>
              <a:t>의 사용</a:t>
            </a:r>
            <a:endParaRPr lang="en-US" altLang="ko-KR" b="1" dirty="0" smtClean="0"/>
          </a:p>
          <a:p>
            <a:pPr lvl="1"/>
            <a:endParaRPr lang="en-US" altLang="ko-KR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주소를 반환하는 함수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(2/8)---[5-6.c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 smtClean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8596" y="1289942"/>
            <a:ext cx="8136904" cy="480131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int* input( );</a:t>
            </a:r>
            <a:r>
              <a:rPr lang="en-US" altLang="ko-KR" dirty="0" smtClean="0"/>
              <a:t>	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함수의 선언</a:t>
            </a:r>
          </a:p>
          <a:p>
            <a:r>
              <a:rPr lang="en-US" altLang="ko-KR" dirty="0" smtClean="0"/>
              <a:t>int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* p=NULL;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FF0000"/>
                </a:solidFill>
              </a:rPr>
              <a:t>p</a:t>
            </a:r>
            <a:r>
              <a:rPr lang="en-US" altLang="ko-KR" b="1" dirty="0" smtClean="0">
                <a:solidFill>
                  <a:srgbClr val="0000FF"/>
                </a:solidFill>
              </a:rPr>
              <a:t>=input( );</a:t>
            </a:r>
            <a:r>
              <a:rPr lang="en-US" altLang="ko-KR" dirty="0" smtClean="0"/>
              <a:t>	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함수의 호출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0000FF"/>
                </a:solidFill>
              </a:rPr>
              <a:t>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*p</a:t>
            </a:r>
            <a:r>
              <a:rPr lang="en-US" altLang="ko-KR" dirty="0" smtClean="0"/>
              <a:t>);	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b="1" dirty="0" err="1" smtClean="0">
                <a:solidFill>
                  <a:srgbClr val="0000FF"/>
                </a:solidFill>
              </a:rPr>
              <a:t>int</a:t>
            </a:r>
            <a:r>
              <a:rPr lang="en-US" altLang="ko-KR" b="1" dirty="0" smtClean="0">
                <a:solidFill>
                  <a:srgbClr val="0000FF"/>
                </a:solidFill>
              </a:rPr>
              <a:t>* input( )</a:t>
            </a:r>
            <a:r>
              <a:rPr lang="en-US" altLang="ko-KR" dirty="0" smtClean="0"/>
              <a:t>	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함수의 정의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int</a:t>
            </a:r>
            <a:r>
              <a:rPr lang="en-US" altLang="ko-KR" b="1" dirty="0" smtClean="0">
                <a:solidFill>
                  <a:srgbClr val="FF0000"/>
                </a:solidFill>
              </a:rPr>
              <a:t> num1;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scanf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0000FF"/>
                </a:solidFill>
              </a:rPr>
              <a:t>%d</a:t>
            </a:r>
            <a:r>
              <a:rPr lang="en-US" altLang="ko-KR" dirty="0" smtClean="0"/>
              <a:t>", </a:t>
            </a:r>
            <a:r>
              <a:rPr lang="en-US" altLang="ko-KR" b="1" dirty="0" smtClean="0">
                <a:solidFill>
                  <a:srgbClr val="0000FF"/>
                </a:solidFill>
              </a:rPr>
              <a:t>&amp;num1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FF0000"/>
                </a:solidFill>
              </a:rPr>
              <a:t>return &amp;num1;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6215082"/>
            <a:ext cx="7200800" cy="29930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1481116" y="5500702"/>
            <a:ext cx="857256" cy="214314"/>
          </a:xfrm>
          <a:prstGeom prst="rect">
            <a:avLst/>
          </a:prstGeom>
          <a:solidFill>
            <a:schemeClr val="accent6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14348" y="3052760"/>
            <a:ext cx="214314" cy="214314"/>
          </a:xfrm>
          <a:prstGeom prst="rect">
            <a:avLst/>
          </a:prstGeom>
          <a:solidFill>
            <a:schemeClr val="accent6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Shape 8"/>
          <p:cNvCxnSpPr>
            <a:endCxn id="7" idx="1"/>
          </p:cNvCxnSpPr>
          <p:nvPr/>
        </p:nvCxnSpPr>
        <p:spPr>
          <a:xfrm rot="16200000" flipV="1">
            <a:off x="44022" y="3830244"/>
            <a:ext cx="2555099" cy="1214446"/>
          </a:xfrm>
          <a:prstGeom prst="bentConnector4">
            <a:avLst>
              <a:gd name="adj1" fmla="val -14352"/>
              <a:gd name="adj2" fmla="val 136078"/>
            </a:avLst>
          </a:prstGeom>
          <a:ln w="25400">
            <a:solidFill>
              <a:srgbClr val="00B050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786314" y="4643446"/>
            <a:ext cx="3214710" cy="48577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1" dirty="0" smtClean="0">
                <a:solidFill>
                  <a:schemeClr val="tx1"/>
                </a:solidFill>
              </a:rPr>
              <a:t>num1</a:t>
            </a:r>
            <a:r>
              <a:rPr lang="ko-KR" altLang="en-US" b="1" dirty="0" smtClean="0">
                <a:solidFill>
                  <a:schemeClr val="tx1"/>
                </a:solidFill>
              </a:rPr>
              <a:t>은 지역변수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경고 발생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7" name="Shape 16"/>
          <p:cNvCxnSpPr>
            <a:stCxn id="6" idx="3"/>
            <a:endCxn id="12" idx="1"/>
          </p:cNvCxnSpPr>
          <p:nvPr/>
        </p:nvCxnSpPr>
        <p:spPr>
          <a:xfrm flipV="1">
            <a:off x="2338372" y="4886332"/>
            <a:ext cx="2447942" cy="721527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주소를 반환하는 함수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(3/8)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0000FF"/>
                </a:solidFill>
              </a:rPr>
              <a:t>주소 반환</a:t>
            </a:r>
            <a:r>
              <a:rPr lang="en-US" altLang="ko-KR" b="1" dirty="0" smtClean="0">
                <a:solidFill>
                  <a:srgbClr val="0000FF"/>
                </a:solidFill>
              </a:rPr>
              <a:t>(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return</a:t>
            </a:r>
            <a:r>
              <a:rPr lang="en-US" altLang="ko-KR" b="1" dirty="0" smtClean="0">
                <a:solidFill>
                  <a:srgbClr val="0000FF"/>
                </a:solidFill>
              </a:rPr>
              <a:t>)</a:t>
            </a:r>
            <a:r>
              <a:rPr lang="ko-KR" altLang="en-US" b="1" dirty="0" smtClean="0">
                <a:solidFill>
                  <a:srgbClr val="0000FF"/>
                </a:solidFill>
              </a:rPr>
              <a:t> 시 유용한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정적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(static)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변수</a:t>
            </a:r>
            <a:endParaRPr lang="en-US" altLang="ko-KR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정적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(static)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변수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함수가 종료된 후에도 메모리 공간이 소멸되지 않음</a:t>
            </a:r>
            <a:endParaRPr lang="en-US" altLang="ko-KR" b="1" dirty="0" smtClean="0"/>
          </a:p>
          <a:p>
            <a:pPr lvl="1">
              <a:lnSpc>
                <a:spcPct val="150000"/>
              </a:lnSpc>
            </a:pPr>
            <a:r>
              <a:rPr lang="ko-KR" altLang="en-US" b="1" dirty="0" smtClean="0"/>
              <a:t>지역 변수의 주소를 반환해서 생기는 경고 문제 해결</a:t>
            </a:r>
            <a:endParaRPr lang="en-US" altLang="ko-KR" b="1" dirty="0" smtClean="0"/>
          </a:p>
          <a:p>
            <a:pPr lvl="1"/>
            <a:endParaRPr lang="en-US" altLang="ko-KR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주소를 반환하는 함수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(4/8)---[5-7.c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 smtClean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192098"/>
            <a:ext cx="8136904" cy="535531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int* input( );</a:t>
            </a:r>
            <a:r>
              <a:rPr lang="en-US" altLang="ko-KR" dirty="0" smtClean="0"/>
              <a:t>		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함수의 선언</a:t>
            </a:r>
          </a:p>
          <a:p>
            <a:r>
              <a:rPr lang="ko-KR" altLang="en-US" dirty="0" smtClean="0"/>
              <a:t>	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* p=NULL;</a:t>
            </a:r>
          </a:p>
          <a:p>
            <a:r>
              <a:rPr lang="en-US" altLang="ko-KR" dirty="0" smtClean="0"/>
              <a:t>		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p=input( );</a:t>
            </a:r>
            <a:r>
              <a:rPr lang="en-US" altLang="ko-KR" dirty="0" smtClean="0"/>
              <a:t>		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함수의 호출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0000FF"/>
                </a:solidFill>
              </a:rPr>
              <a:t>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*p</a:t>
            </a:r>
            <a:r>
              <a:rPr lang="en-US" altLang="ko-KR" dirty="0" smtClean="0"/>
              <a:t>);	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dirty="0" smtClean="0"/>
              <a:t>int* input( )		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함수의 정의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FF0000"/>
                </a:solidFill>
              </a:rPr>
              <a:t>static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int</a:t>
            </a:r>
            <a:r>
              <a:rPr lang="en-US" altLang="ko-KR" b="1" dirty="0" smtClean="0">
                <a:solidFill>
                  <a:srgbClr val="FF0000"/>
                </a:solidFill>
              </a:rPr>
              <a:t> num1;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// </a:t>
            </a:r>
            <a:r>
              <a:rPr lang="ko-KR" altLang="en-US" b="1" dirty="0" smtClean="0">
                <a:solidFill>
                  <a:srgbClr val="FF0000"/>
                </a:solidFill>
              </a:rPr>
              <a:t>정적 변수 선언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scanf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0000FF"/>
                </a:solidFill>
              </a:rPr>
              <a:t>%d</a:t>
            </a:r>
            <a:r>
              <a:rPr lang="en-US" altLang="ko-KR" dirty="0" smtClean="0"/>
              <a:t>", </a:t>
            </a:r>
            <a:r>
              <a:rPr lang="en-US" altLang="ko-KR" b="1" dirty="0" smtClean="0">
                <a:solidFill>
                  <a:srgbClr val="0000FF"/>
                </a:solidFill>
              </a:rPr>
              <a:t>&amp;num1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return </a:t>
            </a:r>
            <a:r>
              <a:rPr lang="en-US" altLang="ko-KR" b="1" dirty="0" smtClean="0">
                <a:solidFill>
                  <a:srgbClr val="0000FF"/>
                </a:solidFill>
              </a:rPr>
              <a:t>&amp;num1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509691" y="5948380"/>
            <a:ext cx="776293" cy="195264"/>
          </a:xfrm>
          <a:prstGeom prst="rect">
            <a:avLst/>
          </a:prstGeom>
          <a:solidFill>
            <a:schemeClr val="accent6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42923" y="3500438"/>
            <a:ext cx="194073" cy="195264"/>
          </a:xfrm>
          <a:prstGeom prst="rect">
            <a:avLst/>
          </a:prstGeom>
          <a:solidFill>
            <a:schemeClr val="accent6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Shape 8"/>
          <p:cNvCxnSpPr>
            <a:endCxn id="7" idx="1"/>
          </p:cNvCxnSpPr>
          <p:nvPr/>
        </p:nvCxnSpPr>
        <p:spPr>
          <a:xfrm rot="16200000" flipV="1">
            <a:off x="27353" y="4313640"/>
            <a:ext cx="2545574" cy="1114433"/>
          </a:xfrm>
          <a:prstGeom prst="bentConnector4">
            <a:avLst>
              <a:gd name="adj1" fmla="val -18148"/>
              <a:gd name="adj2" fmla="val 141026"/>
            </a:avLst>
          </a:prstGeom>
          <a:ln w="25400">
            <a:solidFill>
              <a:srgbClr val="00B050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857752" y="5800741"/>
            <a:ext cx="3214710" cy="48577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1" dirty="0" smtClean="0">
                <a:solidFill>
                  <a:schemeClr val="tx1"/>
                </a:solidFill>
              </a:rPr>
              <a:t>num1</a:t>
            </a:r>
            <a:r>
              <a:rPr lang="ko-KR" altLang="en-US" b="1" dirty="0" smtClean="0">
                <a:solidFill>
                  <a:schemeClr val="tx1"/>
                </a:solidFill>
              </a:rPr>
              <a:t>은 정적 변수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경고 제거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5" name="꺾인 연결선 14"/>
          <p:cNvCxnSpPr>
            <a:stCxn id="6" idx="3"/>
            <a:endCxn id="13" idx="1"/>
          </p:cNvCxnSpPr>
          <p:nvPr/>
        </p:nvCxnSpPr>
        <p:spPr>
          <a:xfrm flipV="1">
            <a:off x="2285984" y="6043627"/>
            <a:ext cx="2571768" cy="2385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학습목차</a:t>
            </a:r>
            <a:endParaRPr lang="ko-KR" altLang="en-US" dirty="0"/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716756" y="2209798"/>
            <a:ext cx="7455644" cy="466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1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5</a:t>
            </a:r>
            <a:r>
              <a:rPr kumimoji="1" lang="en-US" altLang="ko-KR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. 1</a:t>
            </a:r>
            <a:r>
              <a:rPr kumimoji="1" lang="en-US" altLang="ko-KR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값에 의한 호</a:t>
            </a:r>
            <a:r>
              <a:rPr kumimoji="1" lang="ko-KR" altLang="en-US" sz="2400" b="1" kern="0" dirty="0" err="1" smtClean="0">
                <a:solidFill>
                  <a:srgbClr val="FFFFFF"/>
                </a:solidFill>
                <a:latin typeface="Arial" charset="0"/>
                <a:ea typeface="굴림" charset="-127"/>
              </a:rPr>
              <a:t>출과</a:t>
            </a:r>
            <a:r>
              <a:rPr kumimoji="1" lang="ko-KR" altLang="en-US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 주소에 의한 호출</a:t>
            </a:r>
            <a:endParaRPr kumimoji="1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>
            <a:off x="725112" y="3176589"/>
            <a:ext cx="7447288" cy="466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5</a:t>
            </a:r>
            <a:r>
              <a:rPr kumimoji="1" lang="en-US" altLang="ko-KR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. </a:t>
            </a:r>
            <a:r>
              <a:rPr kumimoji="1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2</a:t>
            </a:r>
            <a:r>
              <a:rPr kumimoji="1" lang="en-US" altLang="ko-KR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주소를 반환하는 함수</a:t>
            </a:r>
            <a:endParaRPr kumimoji="1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gray">
          <a:xfrm>
            <a:off x="736476" y="4105283"/>
            <a:ext cx="7435923" cy="466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5</a:t>
            </a:r>
            <a:r>
              <a:rPr kumimoji="1" lang="en-US" altLang="ko-KR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. 3</a:t>
            </a:r>
            <a:r>
              <a:rPr kumimoji="1" lang="en-US" altLang="ko-KR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main() </a:t>
            </a:r>
            <a:r>
              <a:rPr kumimoji="1" lang="ko-KR" alt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함수에 인자가 있을 때</a:t>
            </a:r>
            <a:endParaRPr kumimoji="1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gray">
          <a:xfrm>
            <a:off x="728862" y="5033977"/>
            <a:ext cx="7443538" cy="466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5</a:t>
            </a:r>
            <a:r>
              <a:rPr kumimoji="1" lang="en-US" altLang="ko-KR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. 4</a:t>
            </a:r>
            <a:r>
              <a:rPr kumimoji="1" lang="en-US" altLang="ko-KR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void</a:t>
            </a:r>
            <a:r>
              <a:rPr kumimoji="1" lang="ko-KR" alt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형 포인터란</a:t>
            </a:r>
            <a:endParaRPr kumimoji="1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주소를 반환하는 함수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(5/8)---[5-8.c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 smtClean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242040"/>
            <a:ext cx="8136904" cy="535531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b="1" dirty="0" err="1" smtClean="0">
                <a:solidFill>
                  <a:srgbClr val="0000FF"/>
                </a:solidFill>
              </a:rPr>
              <a:t>int</a:t>
            </a:r>
            <a:r>
              <a:rPr lang="en-US" altLang="ko-KR" b="1" dirty="0" smtClean="0">
                <a:solidFill>
                  <a:srgbClr val="0000FF"/>
                </a:solidFill>
              </a:rPr>
              <a:t>*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func</a:t>
            </a:r>
            <a:r>
              <a:rPr lang="en-US" altLang="ko-KR" b="1" dirty="0" smtClean="0">
                <a:solidFill>
                  <a:srgbClr val="0000FF"/>
                </a:solidFill>
              </a:rPr>
              <a:t>( );</a:t>
            </a:r>
            <a:r>
              <a:rPr lang="en-US" altLang="ko-KR" dirty="0" smtClean="0"/>
              <a:t>	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함수의 선언</a:t>
            </a:r>
          </a:p>
          <a:p>
            <a:r>
              <a:rPr lang="ko-KR" altLang="en-US" dirty="0" smtClean="0"/>
              <a:t>	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* p=NULL;</a:t>
            </a:r>
          </a:p>
          <a:p>
            <a:r>
              <a:rPr lang="en-US" altLang="ko-KR" dirty="0" smtClean="0">
                <a:solidFill>
                  <a:srgbClr val="00B050"/>
                </a:solidFill>
              </a:rPr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p=</a:t>
            </a:r>
            <a:r>
              <a:rPr lang="en-US" altLang="ko-KR" b="1" dirty="0" err="1" smtClean="0">
                <a:solidFill>
                  <a:srgbClr val="0000FF"/>
                </a:solidFill>
              </a:rPr>
              <a:t>func</a:t>
            </a:r>
            <a:r>
              <a:rPr lang="en-US" altLang="ko-KR" b="1" dirty="0" smtClean="0">
                <a:solidFill>
                  <a:srgbClr val="0000FF"/>
                </a:solidFill>
              </a:rPr>
              <a:t>( );</a:t>
            </a:r>
            <a:r>
              <a:rPr lang="en-US" altLang="ko-KR" dirty="0" smtClean="0"/>
              <a:t>	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함수의 호출</a:t>
            </a:r>
          </a:p>
          <a:p>
            <a:r>
              <a:rPr lang="ko-KR" altLang="en-US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0000FF"/>
                </a:solidFill>
              </a:rPr>
              <a:t>%d %d %d %d</a:t>
            </a:r>
            <a:r>
              <a:rPr lang="en-US" altLang="ko-KR" dirty="0" smtClean="0">
                <a:solidFill>
                  <a:srgbClr val="0000FF"/>
                </a:solidFill>
              </a:rPr>
              <a:t> 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p[0]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p[2]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p[3]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0000FF"/>
                </a:solidFill>
              </a:rPr>
              <a:t>%d 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*(p+0)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*(p+1)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*(p+2)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*(p+3)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* 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( )	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함수의 정의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array[ ]={10, 20, 30, 40};</a:t>
            </a:r>
          </a:p>
          <a:p>
            <a:r>
              <a:rPr lang="en-US" altLang="ko-KR" dirty="0" smtClean="0"/>
              <a:t>   return </a:t>
            </a:r>
            <a:r>
              <a:rPr lang="en-US" altLang="ko-KR" b="1" dirty="0" smtClean="0">
                <a:solidFill>
                  <a:srgbClr val="0000FF"/>
                </a:solidFill>
              </a:rPr>
              <a:t>array</a:t>
            </a:r>
            <a:r>
              <a:rPr lang="en-US" altLang="ko-KR" dirty="0" smtClean="0"/>
              <a:t>;    </a:t>
            </a:r>
            <a:r>
              <a:rPr lang="en-US" altLang="ko-KR" b="1" dirty="0" smtClean="0">
                <a:solidFill>
                  <a:srgbClr val="FF0000"/>
                </a:solidFill>
              </a:rPr>
              <a:t>// </a:t>
            </a:r>
            <a:r>
              <a:rPr lang="ko-KR" altLang="en-US" b="1" dirty="0" smtClean="0">
                <a:solidFill>
                  <a:srgbClr val="FF0000"/>
                </a:solidFill>
              </a:rPr>
              <a:t>경고 발생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504928" y="6000768"/>
            <a:ext cx="514354" cy="214314"/>
          </a:xfrm>
          <a:prstGeom prst="rect">
            <a:avLst/>
          </a:prstGeom>
          <a:solidFill>
            <a:schemeClr val="accent6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42923" y="3276599"/>
            <a:ext cx="214314" cy="214314"/>
          </a:xfrm>
          <a:prstGeom prst="rect">
            <a:avLst/>
          </a:prstGeom>
          <a:solidFill>
            <a:schemeClr val="accent6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Shape 8"/>
          <p:cNvCxnSpPr>
            <a:stCxn id="6" idx="2"/>
            <a:endCxn id="7" idx="1"/>
          </p:cNvCxnSpPr>
          <p:nvPr/>
        </p:nvCxnSpPr>
        <p:spPr>
          <a:xfrm rot="5400000" flipH="1">
            <a:off x="-163149" y="4289828"/>
            <a:ext cx="2831326" cy="1019182"/>
          </a:xfrm>
          <a:prstGeom prst="bentConnector4">
            <a:avLst>
              <a:gd name="adj1" fmla="val -13457"/>
              <a:gd name="adj2" fmla="val 137383"/>
            </a:avLst>
          </a:prstGeom>
          <a:ln w="25400">
            <a:solidFill>
              <a:srgbClr val="00B050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0600" y="5143512"/>
            <a:ext cx="4106180" cy="1295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주소를 반환하는 함수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(6/8)---[5-9.c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 smtClean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196752"/>
            <a:ext cx="8136904" cy="535531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b="1" dirty="0" err="1" smtClean="0">
                <a:solidFill>
                  <a:srgbClr val="0000FF"/>
                </a:solidFill>
              </a:rPr>
              <a:t>int</a:t>
            </a:r>
            <a:r>
              <a:rPr lang="en-US" altLang="ko-KR" b="1" dirty="0" smtClean="0">
                <a:solidFill>
                  <a:srgbClr val="0000FF"/>
                </a:solidFill>
              </a:rPr>
              <a:t>*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func</a:t>
            </a:r>
            <a:r>
              <a:rPr lang="en-US" altLang="ko-KR" b="1" dirty="0" smtClean="0">
                <a:solidFill>
                  <a:srgbClr val="0000FF"/>
                </a:solidFill>
              </a:rPr>
              <a:t>( );</a:t>
            </a:r>
            <a:r>
              <a:rPr lang="en-US" altLang="ko-KR" dirty="0" smtClean="0"/>
              <a:t>	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함수의 선언</a:t>
            </a:r>
          </a:p>
          <a:p>
            <a:r>
              <a:rPr lang="ko-KR" altLang="en-US" dirty="0" smtClean="0"/>
              <a:t>	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* p=NULL;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   p=</a:t>
            </a:r>
            <a:r>
              <a:rPr lang="en-US" altLang="ko-KR" b="1" dirty="0" err="1" smtClean="0">
                <a:solidFill>
                  <a:srgbClr val="0000FF"/>
                </a:solidFill>
              </a:rPr>
              <a:t>func</a:t>
            </a:r>
            <a:r>
              <a:rPr lang="en-US" altLang="ko-KR" b="1" dirty="0" smtClean="0">
                <a:solidFill>
                  <a:srgbClr val="0000FF"/>
                </a:solidFill>
              </a:rPr>
              <a:t>( );</a:t>
            </a:r>
            <a:r>
              <a:rPr lang="en-US" altLang="ko-KR" dirty="0" smtClean="0"/>
              <a:t>	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함수의 호출</a:t>
            </a:r>
          </a:p>
          <a:p>
            <a:r>
              <a:rPr lang="ko-KR" altLang="en-US" dirty="0" smtClean="0"/>
              <a:t>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0000FF"/>
                </a:solidFill>
              </a:rPr>
              <a:t>%d 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p[0]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p[1]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p[2]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p[3]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0000FF"/>
                </a:solidFill>
              </a:rPr>
              <a:t>%d 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*(p+0)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*(p+1)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*(p+2)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*(p+3)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* 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( )	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함수의 정의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   static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array[ ]={10, 20, 30, 40};</a:t>
            </a:r>
          </a:p>
          <a:p>
            <a:r>
              <a:rPr lang="en-US" altLang="ko-KR" dirty="0" smtClean="0"/>
              <a:t>   return </a:t>
            </a:r>
            <a:r>
              <a:rPr lang="en-US" altLang="ko-KR" b="1" dirty="0" smtClean="0">
                <a:solidFill>
                  <a:srgbClr val="0000FF"/>
                </a:solidFill>
              </a:rPr>
              <a:t>array</a:t>
            </a:r>
            <a:r>
              <a:rPr lang="en-US" altLang="ko-KR" dirty="0" smtClean="0"/>
              <a:t>;   </a:t>
            </a:r>
            <a:r>
              <a:rPr lang="en-US" altLang="ko-KR" b="1" dirty="0" smtClean="0">
                <a:solidFill>
                  <a:srgbClr val="FF0000"/>
                </a:solidFill>
              </a:rPr>
              <a:t>// </a:t>
            </a:r>
            <a:r>
              <a:rPr lang="ko-KR" altLang="en-US" b="1" dirty="0" smtClean="0">
                <a:solidFill>
                  <a:srgbClr val="FF0000"/>
                </a:solidFill>
              </a:rPr>
              <a:t>경고 제거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504928" y="5962668"/>
            <a:ext cx="514354" cy="214314"/>
          </a:xfrm>
          <a:prstGeom prst="rect">
            <a:avLst/>
          </a:prstGeom>
          <a:solidFill>
            <a:schemeClr val="accent6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42923" y="3238499"/>
            <a:ext cx="214314" cy="214314"/>
          </a:xfrm>
          <a:prstGeom prst="rect">
            <a:avLst/>
          </a:prstGeom>
          <a:solidFill>
            <a:schemeClr val="accent6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Shape 8"/>
          <p:cNvCxnSpPr>
            <a:stCxn id="6" idx="2"/>
            <a:endCxn id="7" idx="1"/>
          </p:cNvCxnSpPr>
          <p:nvPr/>
        </p:nvCxnSpPr>
        <p:spPr>
          <a:xfrm rot="5400000" flipH="1">
            <a:off x="-163149" y="4251728"/>
            <a:ext cx="2831326" cy="1019182"/>
          </a:xfrm>
          <a:prstGeom prst="bentConnector4">
            <a:avLst>
              <a:gd name="adj1" fmla="val -13457"/>
              <a:gd name="adj2" fmla="val 133645"/>
            </a:avLst>
          </a:prstGeom>
          <a:ln w="25400">
            <a:solidFill>
              <a:srgbClr val="00B050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2" y="5214950"/>
            <a:ext cx="1423989" cy="1095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주소를 반환하는 함수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(7/8)---[5-10.c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 smtClean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96" y="1508006"/>
            <a:ext cx="3965000" cy="480131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endParaRPr lang="en-US" altLang="ko-KR" dirty="0" smtClean="0"/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char* string1(void);  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함수의 선언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char* string2(void);  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함수의 선언</a:t>
            </a:r>
          </a:p>
          <a:p>
            <a:r>
              <a:rPr lang="ko-KR" altLang="en-US" dirty="0" smtClean="0"/>
              <a:t>	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char* p1=NULL;</a:t>
            </a:r>
          </a:p>
          <a:p>
            <a:r>
              <a:rPr lang="en-US" altLang="ko-KR" dirty="0" smtClean="0"/>
              <a:t>   char* p2=NULL;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p1=string1( );</a:t>
            </a:r>
            <a:r>
              <a:rPr lang="en-US" altLang="ko-KR" dirty="0" smtClean="0">
                <a:solidFill>
                  <a:srgbClr val="00B050"/>
                </a:solidFill>
              </a:rPr>
              <a:t>	</a:t>
            </a:r>
            <a:r>
              <a:rPr lang="en-US" altLang="ko-KR" dirty="0" smtClean="0"/>
              <a:t>   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함수의 호출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0000FF"/>
                </a:solidFill>
              </a:rPr>
              <a:t>p2=string2( );</a:t>
            </a:r>
            <a:r>
              <a:rPr lang="en-US" altLang="ko-KR" dirty="0" smtClean="0"/>
              <a:t>	   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함수의 호출</a:t>
            </a:r>
          </a:p>
          <a:p>
            <a:r>
              <a:rPr lang="ko-KR" altLang="en-US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0000FF"/>
                </a:solidFill>
              </a:rPr>
              <a:t>%s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p1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0000FF"/>
                </a:solidFill>
              </a:rPr>
              <a:t>%s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p2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7373" y="1518692"/>
            <a:ext cx="4075155" cy="3139321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</a:rPr>
              <a:t>char* string1(void)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함수의 정의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FF0000"/>
                </a:solidFill>
              </a:rPr>
              <a:t>static</a:t>
            </a:r>
            <a:r>
              <a:rPr lang="en-US" altLang="ko-KR" dirty="0" smtClean="0"/>
              <a:t> char str[ ]="Good"; </a:t>
            </a:r>
            <a:endParaRPr lang="ko-KR" altLang="en-US" dirty="0" smtClean="0"/>
          </a:p>
          <a:p>
            <a:r>
              <a:rPr lang="en-US" altLang="ko-KR" dirty="0" smtClean="0"/>
              <a:t>   return </a:t>
            </a:r>
            <a:r>
              <a:rPr lang="en-US" altLang="ko-KR" b="1" dirty="0" smtClean="0">
                <a:solidFill>
                  <a:srgbClr val="0000FF"/>
                </a:solidFill>
              </a:rPr>
              <a:t>str</a:t>
            </a:r>
            <a:r>
              <a:rPr lang="en-US" altLang="ko-KR" dirty="0" smtClean="0"/>
              <a:t>;	  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시작 주소 반환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char* string2(void)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함수의 정의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FF0000"/>
                </a:solidFill>
              </a:rPr>
              <a:t>static</a:t>
            </a:r>
            <a:r>
              <a:rPr lang="en-US" altLang="ko-KR" dirty="0" smtClean="0"/>
              <a:t> char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[ ]="morning"; </a:t>
            </a:r>
            <a:endParaRPr lang="ko-KR" altLang="en-US" dirty="0" smtClean="0"/>
          </a:p>
          <a:p>
            <a:r>
              <a:rPr lang="en-US" altLang="ko-KR" dirty="0" smtClean="0"/>
              <a:t>   return </a:t>
            </a:r>
            <a:r>
              <a:rPr lang="en-US" altLang="ko-KR" b="1" dirty="0" smtClean="0">
                <a:solidFill>
                  <a:srgbClr val="0000FF"/>
                </a:solidFill>
              </a:rPr>
              <a:t>str</a:t>
            </a:r>
            <a:r>
              <a:rPr lang="en-US" altLang="ko-KR" dirty="0" smtClean="0"/>
              <a:t>;	  </a:t>
            </a:r>
            <a:r>
              <a:rPr lang="en-US" altLang="ko-KR" dirty="0" smtClean="0">
                <a:solidFill>
                  <a:srgbClr val="00B050"/>
                </a:solidFill>
              </a:rPr>
              <a:t>//</a:t>
            </a:r>
            <a:r>
              <a:rPr lang="ko-KR" altLang="en-US" dirty="0" smtClean="0">
                <a:solidFill>
                  <a:srgbClr val="00B050"/>
                </a:solidFill>
              </a:rPr>
              <a:t> 시작 주소 반환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48" y="4786322"/>
            <a:ext cx="4429156" cy="160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295245" y="4348169"/>
            <a:ext cx="357190" cy="21431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0008" y="4614871"/>
            <a:ext cx="357190" cy="21431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519743" y="2438393"/>
            <a:ext cx="271465" cy="21431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524506" y="4086230"/>
            <a:ext cx="271465" cy="21431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239713" y="2638425"/>
            <a:ext cx="5475287" cy="1714500"/>
          </a:xfrm>
          <a:custGeom>
            <a:avLst/>
            <a:gdLst>
              <a:gd name="connsiteX0" fmla="*/ 5418137 w 5475287"/>
              <a:gd name="connsiteY0" fmla="*/ 0 h 1714500"/>
              <a:gd name="connsiteX1" fmla="*/ 5360987 w 5475287"/>
              <a:gd name="connsiteY1" fmla="*/ 266700 h 1714500"/>
              <a:gd name="connsiteX2" fmla="*/ 4732337 w 5475287"/>
              <a:gd name="connsiteY2" fmla="*/ 371475 h 1714500"/>
              <a:gd name="connsiteX3" fmla="*/ 4141787 w 5475287"/>
              <a:gd name="connsiteY3" fmla="*/ 428625 h 1714500"/>
              <a:gd name="connsiteX4" fmla="*/ 3027362 w 5475287"/>
              <a:gd name="connsiteY4" fmla="*/ 676275 h 1714500"/>
              <a:gd name="connsiteX5" fmla="*/ 2865437 w 5475287"/>
              <a:gd name="connsiteY5" fmla="*/ 1057275 h 1714500"/>
              <a:gd name="connsiteX6" fmla="*/ 2255837 w 5475287"/>
              <a:gd name="connsiteY6" fmla="*/ 1352550 h 1714500"/>
              <a:gd name="connsiteX7" fmla="*/ 1465262 w 5475287"/>
              <a:gd name="connsiteY7" fmla="*/ 1514475 h 1714500"/>
              <a:gd name="connsiteX8" fmla="*/ 207962 w 5475287"/>
              <a:gd name="connsiteY8" fmla="*/ 1457325 h 1714500"/>
              <a:gd name="connsiteX9" fmla="*/ 217487 w 5475287"/>
              <a:gd name="connsiteY9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5287" h="1714500">
                <a:moveTo>
                  <a:pt x="5418137" y="0"/>
                </a:moveTo>
                <a:cubicBezTo>
                  <a:pt x="5446712" y="102394"/>
                  <a:pt x="5475287" y="204788"/>
                  <a:pt x="5360987" y="266700"/>
                </a:cubicBezTo>
                <a:cubicBezTo>
                  <a:pt x="5246687" y="328612"/>
                  <a:pt x="4935537" y="344488"/>
                  <a:pt x="4732337" y="371475"/>
                </a:cubicBezTo>
                <a:cubicBezTo>
                  <a:pt x="4529137" y="398463"/>
                  <a:pt x="4425950" y="377825"/>
                  <a:pt x="4141787" y="428625"/>
                </a:cubicBezTo>
                <a:cubicBezTo>
                  <a:pt x="3857625" y="479425"/>
                  <a:pt x="3240087" y="571500"/>
                  <a:pt x="3027362" y="676275"/>
                </a:cubicBezTo>
                <a:cubicBezTo>
                  <a:pt x="2814637" y="781050"/>
                  <a:pt x="2994025" y="944563"/>
                  <a:pt x="2865437" y="1057275"/>
                </a:cubicBezTo>
                <a:cubicBezTo>
                  <a:pt x="2736850" y="1169988"/>
                  <a:pt x="2489199" y="1276350"/>
                  <a:pt x="2255837" y="1352550"/>
                </a:cubicBezTo>
                <a:cubicBezTo>
                  <a:pt x="2022475" y="1428750"/>
                  <a:pt x="1806575" y="1497012"/>
                  <a:pt x="1465262" y="1514475"/>
                </a:cubicBezTo>
                <a:cubicBezTo>
                  <a:pt x="1123949" y="1531938"/>
                  <a:pt x="415924" y="1423988"/>
                  <a:pt x="207962" y="1457325"/>
                </a:cubicBezTo>
                <a:cubicBezTo>
                  <a:pt x="0" y="1490662"/>
                  <a:pt x="108743" y="1602581"/>
                  <a:pt x="217487" y="1714500"/>
                </a:cubicBezTo>
              </a:path>
            </a:pathLst>
          </a:custGeom>
          <a:ln w="25400">
            <a:solidFill>
              <a:srgbClr val="00B050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385763" y="4305300"/>
            <a:ext cx="5291137" cy="817562"/>
          </a:xfrm>
          <a:custGeom>
            <a:avLst/>
            <a:gdLst>
              <a:gd name="connsiteX0" fmla="*/ 5291137 w 5291137"/>
              <a:gd name="connsiteY0" fmla="*/ 0 h 817562"/>
              <a:gd name="connsiteX1" fmla="*/ 5072062 w 5291137"/>
              <a:gd name="connsiteY1" fmla="*/ 180975 h 817562"/>
              <a:gd name="connsiteX2" fmla="*/ 4729162 w 5291137"/>
              <a:gd name="connsiteY2" fmla="*/ 342900 h 817562"/>
              <a:gd name="connsiteX3" fmla="*/ 4281487 w 5291137"/>
              <a:gd name="connsiteY3" fmla="*/ 419100 h 817562"/>
              <a:gd name="connsiteX4" fmla="*/ 3976687 w 5291137"/>
              <a:gd name="connsiteY4" fmla="*/ 419100 h 817562"/>
              <a:gd name="connsiteX5" fmla="*/ 3757612 w 5291137"/>
              <a:gd name="connsiteY5" fmla="*/ 419100 h 817562"/>
              <a:gd name="connsiteX6" fmla="*/ 3519487 w 5291137"/>
              <a:gd name="connsiteY6" fmla="*/ 561975 h 817562"/>
              <a:gd name="connsiteX7" fmla="*/ 3052762 w 5291137"/>
              <a:gd name="connsiteY7" fmla="*/ 723900 h 817562"/>
              <a:gd name="connsiteX8" fmla="*/ 2433637 w 5291137"/>
              <a:gd name="connsiteY8" fmla="*/ 723900 h 817562"/>
              <a:gd name="connsiteX9" fmla="*/ 1890712 w 5291137"/>
              <a:gd name="connsiteY9" fmla="*/ 704850 h 817562"/>
              <a:gd name="connsiteX10" fmla="*/ 1271587 w 5291137"/>
              <a:gd name="connsiteY10" fmla="*/ 695325 h 817562"/>
              <a:gd name="connsiteX11" fmla="*/ 471487 w 5291137"/>
              <a:gd name="connsiteY11" fmla="*/ 695325 h 817562"/>
              <a:gd name="connsiteX12" fmla="*/ 61912 w 5291137"/>
              <a:gd name="connsiteY12" fmla="*/ 790575 h 817562"/>
              <a:gd name="connsiteX13" fmla="*/ 100012 w 5291137"/>
              <a:gd name="connsiteY13" fmla="*/ 533400 h 81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91137" h="817562">
                <a:moveTo>
                  <a:pt x="5291137" y="0"/>
                </a:moveTo>
                <a:cubicBezTo>
                  <a:pt x="5228431" y="61912"/>
                  <a:pt x="5165725" y="123825"/>
                  <a:pt x="5072062" y="180975"/>
                </a:cubicBezTo>
                <a:cubicBezTo>
                  <a:pt x="4978400" y="238125"/>
                  <a:pt x="4860925" y="303213"/>
                  <a:pt x="4729162" y="342900"/>
                </a:cubicBezTo>
                <a:cubicBezTo>
                  <a:pt x="4597400" y="382588"/>
                  <a:pt x="4406900" y="406400"/>
                  <a:pt x="4281487" y="419100"/>
                </a:cubicBezTo>
                <a:cubicBezTo>
                  <a:pt x="4156075" y="431800"/>
                  <a:pt x="3976687" y="419100"/>
                  <a:pt x="3976687" y="419100"/>
                </a:cubicBezTo>
                <a:cubicBezTo>
                  <a:pt x="3889375" y="419100"/>
                  <a:pt x="3833812" y="395288"/>
                  <a:pt x="3757612" y="419100"/>
                </a:cubicBezTo>
                <a:cubicBezTo>
                  <a:pt x="3681412" y="442912"/>
                  <a:pt x="3636962" y="511175"/>
                  <a:pt x="3519487" y="561975"/>
                </a:cubicBezTo>
                <a:cubicBezTo>
                  <a:pt x="3402012" y="612775"/>
                  <a:pt x="3233737" y="696913"/>
                  <a:pt x="3052762" y="723900"/>
                </a:cubicBezTo>
                <a:cubicBezTo>
                  <a:pt x="2871787" y="750887"/>
                  <a:pt x="2627312" y="727075"/>
                  <a:pt x="2433637" y="723900"/>
                </a:cubicBezTo>
                <a:cubicBezTo>
                  <a:pt x="2239962" y="720725"/>
                  <a:pt x="1890712" y="704850"/>
                  <a:pt x="1890712" y="704850"/>
                </a:cubicBezTo>
                <a:lnTo>
                  <a:pt x="1271587" y="695325"/>
                </a:lnTo>
                <a:cubicBezTo>
                  <a:pt x="1035050" y="693738"/>
                  <a:pt x="673100" y="679450"/>
                  <a:pt x="471487" y="695325"/>
                </a:cubicBezTo>
                <a:cubicBezTo>
                  <a:pt x="269875" y="711200"/>
                  <a:pt x="123824" y="817562"/>
                  <a:pt x="61912" y="790575"/>
                </a:cubicBezTo>
                <a:cubicBezTo>
                  <a:pt x="0" y="763588"/>
                  <a:pt x="50006" y="648494"/>
                  <a:pt x="100012" y="533400"/>
                </a:cubicBezTo>
              </a:path>
            </a:pathLst>
          </a:custGeom>
          <a:ln w="25400">
            <a:solidFill>
              <a:srgbClr val="00B050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 smtClean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5786" y="2571744"/>
            <a:ext cx="1708288" cy="36933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</a:rPr>
              <a:t>p1=string1( 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786" y="5072074"/>
            <a:ext cx="1677844" cy="36933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</a:rPr>
              <a:t>p2=string2( );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주소를 반환하는 함수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(8/8)---[5-10.c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그림 8" descr="ch05-0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91748" y="4382731"/>
            <a:ext cx="5610960" cy="1350525"/>
          </a:xfrm>
          <a:prstGeom prst="rect">
            <a:avLst/>
          </a:prstGeom>
        </p:spPr>
      </p:pic>
      <p:pic>
        <p:nvPicPr>
          <p:cNvPr id="10" name="그림 9" descr="ch05-01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8058" y="1735477"/>
            <a:ext cx="5588306" cy="15065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0" y="3357562"/>
            <a:ext cx="9143999" cy="71438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5.3</a:t>
            </a:r>
            <a:r>
              <a:rPr kumimoji="1" lang="en-US" altLang="ko-KR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32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main() </a:t>
            </a:r>
            <a:r>
              <a:rPr kumimoji="1" lang="ko-KR" altLang="en-US" sz="32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함수에 인자가 있을 때</a:t>
            </a:r>
            <a:endParaRPr kumimoji="1" lang="en-US" altLang="ko-KR" sz="3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 main() </a:t>
            </a:r>
            <a:r>
              <a:rPr lang="ko-KR" altLang="en-US" dirty="0" smtClean="0"/>
              <a:t>함수에 인자가 있을 때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(1/7)---[5-11.c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1357298"/>
            <a:ext cx="8215370" cy="3693319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argc</a:t>
            </a:r>
            <a:r>
              <a:rPr lang="en-US" altLang="ko-KR" b="1" dirty="0" smtClean="0"/>
              <a:t>, char* </a:t>
            </a:r>
            <a:r>
              <a:rPr lang="en-US" altLang="ko-KR" b="1" dirty="0" err="1" smtClean="0">
                <a:solidFill>
                  <a:srgbClr val="00B050"/>
                </a:solidFill>
              </a:rPr>
              <a:t>argv</a:t>
            </a:r>
            <a:r>
              <a:rPr lang="en-US" altLang="ko-KR" b="1" dirty="0" smtClean="0"/>
              <a:t>[ ]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=0;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ko-KR" altLang="en-US" dirty="0" smtClean="0"/>
              <a:t>문자열의 수 </a:t>
            </a:r>
            <a:r>
              <a:rPr lang="en-US" altLang="ko-KR" dirty="0" smtClean="0"/>
              <a:t>: </a:t>
            </a:r>
            <a:r>
              <a:rPr lang="en-US" altLang="ko-KR" b="1" dirty="0" smtClean="0">
                <a:solidFill>
                  <a:srgbClr val="0000FF"/>
                </a:solidFill>
              </a:rPr>
              <a:t>%d</a:t>
            </a:r>
            <a:r>
              <a:rPr lang="en-US" altLang="ko-KR" dirty="0" smtClean="0"/>
              <a:t> \n",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argc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for(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=0; </a:t>
            </a:r>
            <a:r>
              <a:rPr lang="en-US" altLang="ko-KR" dirty="0" err="1" smtClean="0">
                <a:solidFill>
                  <a:srgbClr val="0000FF"/>
                </a:solidFill>
              </a:rPr>
              <a:t>i</a:t>
            </a:r>
            <a:r>
              <a:rPr lang="en-US" altLang="ko-KR" dirty="0" smtClean="0">
                <a:solidFill>
                  <a:srgbClr val="0000FF"/>
                </a:solidFill>
              </a:rPr>
              <a:t>&lt;</a:t>
            </a:r>
            <a:r>
              <a:rPr lang="en-US" altLang="ko-KR" b="1" dirty="0" err="1" smtClean="0">
                <a:solidFill>
                  <a:srgbClr val="0000FF"/>
                </a:solidFill>
              </a:rPr>
              <a:t>argc</a:t>
            </a:r>
            <a:r>
              <a:rPr lang="en-US" altLang="ko-KR" dirty="0" smtClean="0"/>
              <a:t>;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++)</a:t>
            </a:r>
          </a:p>
          <a:p>
            <a:r>
              <a:rPr lang="en-US" altLang="ko-KR" dirty="0" smtClean="0"/>
              <a:t>   {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0000FF"/>
                </a:solidFill>
              </a:rPr>
              <a:t>%d</a:t>
            </a:r>
            <a:r>
              <a:rPr lang="ko-KR" altLang="en-US" dirty="0" smtClean="0"/>
              <a:t>번째 문자열 </a:t>
            </a:r>
            <a:r>
              <a:rPr lang="en-US" altLang="ko-KR" dirty="0" smtClean="0"/>
              <a:t>: </a:t>
            </a:r>
            <a:r>
              <a:rPr lang="en-US" altLang="ko-KR" b="1" dirty="0" smtClean="0">
                <a:solidFill>
                  <a:srgbClr val="0000FF"/>
                </a:solidFill>
              </a:rPr>
              <a:t>%s</a:t>
            </a:r>
            <a:r>
              <a:rPr lang="en-US" altLang="ko-KR" dirty="0" smtClean="0"/>
              <a:t> \n",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</a:t>
            </a:r>
            <a:r>
              <a:rPr lang="en-US" altLang="ko-KR" dirty="0" smtClean="0"/>
              <a:t>, </a:t>
            </a:r>
            <a:r>
              <a:rPr lang="en-US" altLang="ko-KR" b="1" dirty="0" err="1" smtClean="0">
                <a:solidFill>
                  <a:srgbClr val="00B050"/>
                </a:solidFill>
              </a:rPr>
              <a:t>argv</a:t>
            </a:r>
            <a:r>
              <a:rPr lang="en-US" altLang="ko-KR" b="1" dirty="0" smtClean="0">
                <a:solidFill>
                  <a:srgbClr val="00B050"/>
                </a:solidFill>
              </a:rPr>
              <a:t>[</a:t>
            </a:r>
            <a:r>
              <a:rPr lang="en-US" altLang="ko-KR" b="1" dirty="0" err="1" smtClean="0">
                <a:solidFill>
                  <a:srgbClr val="00B050"/>
                </a:solidFill>
              </a:rPr>
              <a:t>i</a:t>
            </a:r>
            <a:r>
              <a:rPr lang="en-US" altLang="ko-KR" b="1" dirty="0" smtClean="0">
                <a:solidFill>
                  <a:srgbClr val="00B050"/>
                </a:solidFill>
              </a:rPr>
              <a:t>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}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9934" y="5214950"/>
            <a:ext cx="6282462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 main() </a:t>
            </a:r>
            <a:r>
              <a:rPr lang="ko-KR" altLang="en-US" dirty="0" smtClean="0"/>
              <a:t>함수에 인자가 있을 때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(2/7)---[5-11.c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Visual C++ </a:t>
            </a:r>
            <a:r>
              <a:rPr lang="ko-KR" altLang="en-US" b="1" dirty="0" smtClean="0"/>
              <a:t>개발 환경을 이용한 </a:t>
            </a:r>
            <a:r>
              <a:rPr lang="en-US" altLang="ko-KR" b="1" dirty="0" smtClean="0"/>
              <a:t>main()</a:t>
            </a:r>
            <a:r>
              <a:rPr lang="ko-KR" altLang="en-US" b="1" dirty="0" smtClean="0"/>
              <a:t>함수의 인자 전달</a:t>
            </a:r>
            <a:endParaRPr lang="en-US" altLang="ko-KR" b="1" dirty="0" smtClean="0"/>
          </a:p>
          <a:p>
            <a:pPr lvl="1"/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방법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1 : </a:t>
            </a:r>
            <a:r>
              <a:rPr lang="en-US" altLang="ko-KR" dirty="0" smtClean="0"/>
              <a:t>[Alt + F7] → </a:t>
            </a:r>
            <a:r>
              <a:rPr lang="ko-KR" altLang="en-US" dirty="0" smtClean="0"/>
              <a:t>구성 속성 </a:t>
            </a:r>
            <a:r>
              <a:rPr lang="en-US" altLang="ko-KR" dirty="0" smtClean="0"/>
              <a:t>→ </a:t>
            </a:r>
            <a:r>
              <a:rPr lang="ko-KR" altLang="en-US" dirty="0" smtClean="0"/>
              <a:t>디버깅</a:t>
            </a:r>
            <a:endParaRPr lang="en-US" altLang="ko-KR" dirty="0" smtClean="0"/>
          </a:p>
          <a:p>
            <a:pPr lvl="1"/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방법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2:</a:t>
            </a:r>
            <a:r>
              <a:rPr lang="en-US" altLang="ko-KR" b="1" dirty="0" smtClean="0"/>
              <a:t>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→ [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] → 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→ </a:t>
            </a:r>
            <a:r>
              <a:rPr lang="ko-KR" altLang="en-US" dirty="0" smtClean="0"/>
              <a:t>구성 속성 </a:t>
            </a:r>
            <a:r>
              <a:rPr lang="en-US" altLang="ko-KR" dirty="0" smtClean="0"/>
              <a:t>→ </a:t>
            </a:r>
            <a:r>
              <a:rPr lang="ko-KR" altLang="en-US" dirty="0" smtClean="0"/>
              <a:t>디버깅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2428698"/>
            <a:ext cx="6845284" cy="4429302"/>
          </a:xfrm>
          <a:prstGeom prst="rect">
            <a:avLst/>
          </a:prstGeom>
          <a:solidFill>
            <a:schemeClr val="accent6">
              <a:lumMod val="75000"/>
              <a:alpha val="53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5260980" y="3663952"/>
            <a:ext cx="252934" cy="122238"/>
          </a:xfrm>
          <a:prstGeom prst="rect">
            <a:avLst/>
          </a:prstGeom>
          <a:solidFill>
            <a:schemeClr val="accent6">
              <a:lumMod val="7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541450" y="3656014"/>
            <a:ext cx="381522" cy="130176"/>
          </a:xfrm>
          <a:prstGeom prst="rect">
            <a:avLst/>
          </a:prstGeom>
          <a:solidFill>
            <a:schemeClr val="accent6">
              <a:lumMod val="7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72070" y="3172276"/>
            <a:ext cx="500066" cy="14287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28994" y="3445778"/>
            <a:ext cx="500066" cy="14287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4789172" y="5214950"/>
            <a:ext cx="1057276" cy="428628"/>
          </a:xfrm>
          <a:prstGeom prst="wedgeRoundRectCallout">
            <a:avLst>
              <a:gd name="adj1" fmla="val -3072"/>
              <a:gd name="adj2" fmla="val -387680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argv[1]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970942" y="5246156"/>
            <a:ext cx="1057276" cy="428628"/>
          </a:xfrm>
          <a:prstGeom prst="wedgeRoundRectCallout">
            <a:avLst>
              <a:gd name="adj1" fmla="val -88186"/>
              <a:gd name="adj2" fmla="val -391066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argv[2]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 main() </a:t>
            </a:r>
            <a:r>
              <a:rPr lang="ko-KR" altLang="en-US" dirty="0" smtClean="0"/>
              <a:t>함수에 인자가 있을 때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(3/7)---[5-11.c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2570609"/>
            <a:ext cx="7560840" cy="2001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 main() </a:t>
            </a:r>
            <a:r>
              <a:rPr lang="ko-KR" altLang="en-US" dirty="0" smtClean="0"/>
              <a:t>함수에 인자가 있을 때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(4/7)---[5-12.c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1928802"/>
            <a:ext cx="8280920" cy="3693319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</a:t>
            </a:r>
            <a:r>
              <a:rPr lang="en-US" altLang="ko-KR" b="1" dirty="0" err="1" smtClean="0">
                <a:solidFill>
                  <a:srgbClr val="00B050"/>
                </a:solidFill>
              </a:rPr>
              <a:t>int</a:t>
            </a:r>
            <a:r>
              <a:rPr lang="en-US" altLang="ko-KR" b="1" dirty="0" smtClean="0">
                <a:solidFill>
                  <a:srgbClr val="00B050"/>
                </a:solidFill>
              </a:rPr>
              <a:t> </a:t>
            </a:r>
            <a:r>
              <a:rPr lang="en-US" altLang="ko-KR" b="1" dirty="0" err="1" smtClean="0">
                <a:solidFill>
                  <a:srgbClr val="00B050"/>
                </a:solidFill>
              </a:rPr>
              <a:t>argc</a:t>
            </a:r>
            <a:r>
              <a:rPr lang="en-US" altLang="ko-KR" b="1" dirty="0" smtClean="0">
                <a:solidFill>
                  <a:srgbClr val="00B050"/>
                </a:solidFill>
              </a:rPr>
              <a:t>, char* </a:t>
            </a:r>
            <a:r>
              <a:rPr lang="en-US" altLang="ko-KR" b="1" dirty="0" err="1" smtClean="0">
                <a:solidFill>
                  <a:srgbClr val="00B050"/>
                </a:solidFill>
              </a:rPr>
              <a:t>argv</a:t>
            </a:r>
            <a:r>
              <a:rPr lang="en-US" altLang="ko-KR" b="1" dirty="0" smtClean="0">
                <a:solidFill>
                  <a:srgbClr val="00B050"/>
                </a:solidFill>
              </a:rPr>
              <a:t>[ ]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=0;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ko-KR" altLang="en-US" dirty="0" smtClean="0"/>
              <a:t>문자열의 수 </a:t>
            </a:r>
            <a:r>
              <a:rPr lang="en-US" altLang="ko-KR" dirty="0" smtClean="0"/>
              <a:t>: </a:t>
            </a:r>
            <a:r>
              <a:rPr lang="en-US" altLang="ko-KR" b="1" dirty="0" smtClean="0">
                <a:solidFill>
                  <a:srgbClr val="0000FF"/>
                </a:solidFill>
              </a:rPr>
              <a:t>%d</a:t>
            </a:r>
            <a:r>
              <a:rPr lang="en-US" altLang="ko-KR" dirty="0" smtClean="0"/>
              <a:t> \n",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argc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dirty="0" smtClean="0"/>
              <a:t>   for(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=0;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&lt;</a:t>
            </a:r>
            <a:r>
              <a:rPr lang="en-US" altLang="ko-KR" b="1" dirty="0" err="1" smtClean="0">
                <a:solidFill>
                  <a:srgbClr val="0000FF"/>
                </a:solidFill>
              </a:rPr>
              <a:t>argc</a:t>
            </a:r>
            <a:r>
              <a:rPr lang="en-US" altLang="ko-KR" dirty="0" smtClean="0"/>
              <a:t>;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++)</a:t>
            </a:r>
          </a:p>
          <a:p>
            <a:r>
              <a:rPr lang="en-US" altLang="ko-KR" dirty="0" smtClean="0"/>
              <a:t>   {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argv</a:t>
            </a:r>
            <a:r>
              <a:rPr lang="en-US" altLang="ko-KR" dirty="0" smtClean="0"/>
              <a:t>[</a:t>
            </a:r>
            <a:r>
              <a:rPr lang="en-US" altLang="ko-KR" b="1" dirty="0" smtClean="0">
                <a:solidFill>
                  <a:srgbClr val="0000FF"/>
                </a:solidFill>
              </a:rPr>
              <a:t>%d</a:t>
            </a:r>
            <a:r>
              <a:rPr lang="en-US" altLang="ko-KR" dirty="0" smtClean="0"/>
              <a:t>] : </a:t>
            </a:r>
            <a:r>
              <a:rPr lang="en-US" altLang="ko-KR" b="1" dirty="0" smtClean="0">
                <a:solidFill>
                  <a:srgbClr val="0000FF"/>
                </a:solidFill>
              </a:rPr>
              <a:t>%s</a:t>
            </a:r>
            <a:r>
              <a:rPr lang="en-US" altLang="ko-KR" dirty="0" smtClean="0"/>
              <a:t> \n",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</a:t>
            </a:r>
            <a:r>
              <a:rPr lang="en-US" altLang="ko-KR" dirty="0" smtClean="0"/>
              <a:t>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argv</a:t>
            </a:r>
            <a:r>
              <a:rPr lang="en-US" altLang="ko-KR" b="1" dirty="0" smtClean="0">
                <a:solidFill>
                  <a:srgbClr val="0000FF"/>
                </a:solidFill>
              </a:rPr>
              <a:t>[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</a:t>
            </a:r>
            <a:r>
              <a:rPr lang="en-US" altLang="ko-KR" b="1" dirty="0" smtClean="0">
                <a:solidFill>
                  <a:srgbClr val="0000FF"/>
                </a:solidFill>
              </a:rPr>
              <a:t>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}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 main() </a:t>
            </a:r>
            <a:r>
              <a:rPr lang="ko-KR" altLang="en-US" dirty="0" smtClean="0"/>
              <a:t>함수에 인자가 있을 때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(5/7)---[5-12.c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Visual C++ </a:t>
            </a:r>
            <a:r>
              <a:rPr lang="ko-KR" altLang="en-US" b="1" dirty="0" smtClean="0"/>
              <a:t>개발 환경을 이용한 </a:t>
            </a:r>
            <a:r>
              <a:rPr lang="en-US" altLang="ko-KR" b="1" dirty="0" smtClean="0"/>
              <a:t>main()</a:t>
            </a:r>
            <a:r>
              <a:rPr lang="ko-KR" altLang="en-US" b="1" dirty="0" smtClean="0"/>
              <a:t>함수의 인자 전달</a:t>
            </a:r>
            <a:endParaRPr lang="en-US" altLang="ko-KR" b="1" dirty="0" smtClean="0"/>
          </a:p>
          <a:p>
            <a:pPr lvl="1"/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방법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1 : </a:t>
            </a:r>
            <a:r>
              <a:rPr lang="en-US" altLang="ko-KR" dirty="0" smtClean="0"/>
              <a:t>[Alt + F7] → </a:t>
            </a:r>
            <a:r>
              <a:rPr lang="ko-KR" altLang="en-US" dirty="0" smtClean="0"/>
              <a:t>구성 속성 </a:t>
            </a:r>
            <a:r>
              <a:rPr lang="en-US" altLang="ko-KR" dirty="0" smtClean="0"/>
              <a:t>→ </a:t>
            </a:r>
            <a:r>
              <a:rPr lang="ko-KR" altLang="en-US" dirty="0" smtClean="0"/>
              <a:t>디버깅</a:t>
            </a:r>
            <a:endParaRPr lang="en-US" altLang="ko-KR" dirty="0" smtClean="0"/>
          </a:p>
          <a:p>
            <a:pPr lvl="1"/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방법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2:</a:t>
            </a:r>
            <a:r>
              <a:rPr lang="en-US" altLang="ko-KR" b="1" dirty="0" smtClean="0"/>
              <a:t>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→ [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] → 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→ </a:t>
            </a:r>
            <a:r>
              <a:rPr lang="ko-KR" altLang="en-US" dirty="0" smtClean="0"/>
              <a:t>구성 속성 </a:t>
            </a:r>
            <a:r>
              <a:rPr lang="en-US" altLang="ko-KR" dirty="0" smtClean="0"/>
              <a:t>→ </a:t>
            </a:r>
            <a:r>
              <a:rPr lang="ko-KR" altLang="en-US" dirty="0" smtClean="0"/>
              <a:t>디버깅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2500306"/>
            <a:ext cx="6623379" cy="435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5126837" y="3714752"/>
            <a:ext cx="250029" cy="142876"/>
          </a:xfrm>
          <a:prstGeom prst="rect">
            <a:avLst/>
          </a:prstGeom>
          <a:solidFill>
            <a:schemeClr val="accent6">
              <a:lumMod val="7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391145" y="3714752"/>
            <a:ext cx="385778" cy="142876"/>
          </a:xfrm>
          <a:prstGeom prst="rect">
            <a:avLst/>
          </a:prstGeom>
          <a:solidFill>
            <a:schemeClr val="accent6">
              <a:lumMod val="7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flipH="1">
            <a:off x="5798354" y="3714752"/>
            <a:ext cx="69056" cy="142876"/>
          </a:xfrm>
          <a:prstGeom prst="rect">
            <a:avLst/>
          </a:prstGeom>
          <a:solidFill>
            <a:schemeClr val="accent6">
              <a:lumMod val="7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 flipH="1">
            <a:off x="5895986" y="3714752"/>
            <a:ext cx="400050" cy="142876"/>
          </a:xfrm>
          <a:prstGeom prst="rect">
            <a:avLst/>
          </a:prstGeom>
          <a:solidFill>
            <a:schemeClr val="accent6">
              <a:lumMod val="7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786182" y="4143380"/>
            <a:ext cx="1057276" cy="428628"/>
          </a:xfrm>
          <a:prstGeom prst="wedgeRoundRectCallout">
            <a:avLst>
              <a:gd name="adj1" fmla="val 79811"/>
              <a:gd name="adj2" fmla="val -128127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argv[1]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4214810" y="4643446"/>
            <a:ext cx="1057276" cy="428628"/>
          </a:xfrm>
          <a:prstGeom prst="wedgeRoundRectCallout">
            <a:avLst>
              <a:gd name="adj1" fmla="val 67560"/>
              <a:gd name="adj2" fmla="val -243680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argv[2]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5357818" y="4786322"/>
            <a:ext cx="1057276" cy="428628"/>
          </a:xfrm>
          <a:prstGeom prst="wedgeRoundRectCallout">
            <a:avLst>
              <a:gd name="adj1" fmla="val -5954"/>
              <a:gd name="adj2" fmla="val -277459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argv[3]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6357950" y="4313878"/>
            <a:ext cx="1057276" cy="428628"/>
          </a:xfrm>
          <a:prstGeom prst="wedgeRoundRectCallout">
            <a:avLst>
              <a:gd name="adj1" fmla="val -93882"/>
              <a:gd name="adj2" fmla="val -165459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argv[4]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들어가기에 앞서</a:t>
            </a:r>
            <a:r>
              <a:rPr lang="en-US" altLang="ko-KR" dirty="0" smtClean="0"/>
              <a:t>…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값에 의한 호출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(Call By Value)</a:t>
            </a:r>
          </a:p>
          <a:p>
            <a:pPr lvl="1"/>
            <a:r>
              <a:rPr lang="ko-KR" altLang="en-US" b="1" dirty="0" smtClean="0"/>
              <a:t>변수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메모리 공간에 저장된 값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또는 값을 복사해서 함수 호출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주소에 의한 호출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(Call By Reference)</a:t>
            </a:r>
          </a:p>
          <a:p>
            <a:pPr lvl="1"/>
            <a:r>
              <a:rPr lang="ko-KR" altLang="en-US" b="1" dirty="0" smtClean="0"/>
              <a:t>주소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메모리 공간의 주소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를 참조해서 함수 호출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142976" y="4300464"/>
          <a:ext cx="6696744" cy="187220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48271"/>
                <a:gridCol w="2376264"/>
                <a:gridCol w="1872209"/>
              </a:tblGrid>
              <a:tr h="468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/>
                        <a:t>출력 형태 </a:t>
                      </a:r>
                      <a:r>
                        <a:rPr lang="ko-KR" altLang="en-US" sz="2400" b="1" dirty="0" smtClean="0"/>
                        <a:t>없음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/>
                        <a:t>입력 형태</a:t>
                      </a:r>
                      <a:r>
                        <a:rPr lang="ko-KR" altLang="en-US" sz="2400" b="0" baseline="0" dirty="0" smtClean="0"/>
                        <a:t> </a:t>
                      </a:r>
                      <a:r>
                        <a:rPr lang="ko-KR" altLang="en-US" sz="2400" b="1" dirty="0" smtClean="0"/>
                        <a:t>없음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00</a:t>
                      </a:r>
                      <a:r>
                        <a:rPr lang="en-US" altLang="ko-KR" sz="2400" b="0" dirty="0" smtClean="0"/>
                        <a:t> </a:t>
                      </a:r>
                      <a:r>
                        <a:rPr lang="ko-KR" altLang="en-US" sz="2400" b="0" dirty="0" smtClean="0"/>
                        <a:t>형태</a:t>
                      </a:r>
                      <a:endParaRPr lang="ko-KR" altLang="en-US" sz="2400" b="0" dirty="0"/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/>
                        <a:t>출력 형태 </a:t>
                      </a:r>
                      <a:r>
                        <a:rPr lang="ko-KR" altLang="en-US" sz="2400" b="1" dirty="0" smtClean="0"/>
                        <a:t>없음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/>
                        <a:t>입력 형태 </a:t>
                      </a:r>
                      <a:r>
                        <a:rPr lang="ko-KR" altLang="en-US" sz="2400" b="1" dirty="0" smtClean="0"/>
                        <a:t>있음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01</a:t>
                      </a:r>
                      <a:r>
                        <a:rPr lang="en-US" altLang="ko-KR" sz="2400" b="0" dirty="0" smtClean="0"/>
                        <a:t> </a:t>
                      </a:r>
                      <a:r>
                        <a:rPr lang="ko-KR" altLang="en-US" sz="2400" b="0" dirty="0" smtClean="0"/>
                        <a:t>형태</a:t>
                      </a:r>
                      <a:endParaRPr lang="ko-KR" altLang="en-US" sz="2400" b="0" dirty="0"/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/>
                        <a:t>출력 형태 </a:t>
                      </a:r>
                      <a:r>
                        <a:rPr lang="ko-KR" altLang="en-US" sz="2400" b="1" dirty="0" smtClean="0"/>
                        <a:t>있음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/>
                        <a:t>입력 형태 </a:t>
                      </a:r>
                      <a:r>
                        <a:rPr lang="ko-KR" altLang="en-US" sz="2400" b="1" dirty="0" smtClean="0"/>
                        <a:t>없음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10</a:t>
                      </a:r>
                      <a:r>
                        <a:rPr lang="en-US" altLang="ko-KR" sz="2400" b="0" dirty="0" smtClean="0"/>
                        <a:t> </a:t>
                      </a:r>
                      <a:r>
                        <a:rPr lang="ko-KR" altLang="en-US" sz="2400" b="0" dirty="0" smtClean="0"/>
                        <a:t>형태</a:t>
                      </a:r>
                      <a:endParaRPr lang="ko-KR" altLang="en-US" sz="2400" b="0" dirty="0"/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/>
                        <a:t>출력 형태 </a:t>
                      </a:r>
                      <a:r>
                        <a:rPr lang="ko-KR" altLang="en-US" sz="2400" b="1" dirty="0" smtClean="0"/>
                        <a:t>있음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/>
                        <a:t>입력 형태 </a:t>
                      </a:r>
                      <a:r>
                        <a:rPr lang="ko-KR" altLang="en-US" sz="2400" b="1" dirty="0" smtClean="0"/>
                        <a:t>있음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11</a:t>
                      </a:r>
                      <a:r>
                        <a:rPr lang="en-US" altLang="ko-KR" sz="2400" b="0" dirty="0" smtClean="0"/>
                        <a:t> </a:t>
                      </a:r>
                      <a:r>
                        <a:rPr lang="ko-KR" altLang="en-US" sz="2400" b="0" dirty="0" smtClean="0"/>
                        <a:t>형태</a:t>
                      </a:r>
                      <a:endParaRPr lang="ko-KR" altLang="en-US" sz="24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41934" y="3868416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함수의 출력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입력 형태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 main() </a:t>
            </a:r>
            <a:r>
              <a:rPr lang="ko-KR" altLang="en-US" dirty="0" smtClean="0"/>
              <a:t>함수에 인자가 있을 때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(6/7)---[5-12.c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500562" y="1298126"/>
            <a:ext cx="4572198" cy="5431536"/>
            <a:chOff x="4067944" y="1237824"/>
            <a:chExt cx="5004816" cy="5431536"/>
          </a:xfrm>
        </p:grpSpPr>
        <p:pic>
          <p:nvPicPr>
            <p:cNvPr id="7" name="그림 6" descr="ch05-02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7944" y="1237824"/>
              <a:ext cx="5004816" cy="5431536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338292" y="1744350"/>
              <a:ext cx="2728258" cy="288032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349340" y="2860556"/>
              <a:ext cx="914330" cy="288032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350628" y="3982404"/>
              <a:ext cx="1223574" cy="288032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343172" y="6221546"/>
              <a:ext cx="1223574" cy="288032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350066" y="5100424"/>
              <a:ext cx="576064" cy="288032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88" y="2615287"/>
            <a:ext cx="3570219" cy="2214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오른쪽 화살표 12"/>
          <p:cNvSpPr/>
          <p:nvPr/>
        </p:nvSpPr>
        <p:spPr>
          <a:xfrm>
            <a:off x="3857620" y="3500438"/>
            <a:ext cx="428628" cy="42862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 main() </a:t>
            </a:r>
            <a:r>
              <a:rPr lang="ko-KR" altLang="en-US" dirty="0" smtClean="0"/>
              <a:t>함수에 인자가 있을 때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(7/7)---[5-13.c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1268760"/>
            <a:ext cx="5057988" cy="535531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</a:t>
            </a:r>
            <a:r>
              <a:rPr lang="en-US" altLang="ko-KR" b="1" dirty="0" err="1" smtClean="0">
                <a:solidFill>
                  <a:srgbClr val="00B050"/>
                </a:solidFill>
              </a:rPr>
              <a:t>int</a:t>
            </a:r>
            <a:r>
              <a:rPr lang="en-US" altLang="ko-KR" b="1" dirty="0" smtClean="0">
                <a:solidFill>
                  <a:srgbClr val="00B050"/>
                </a:solidFill>
              </a:rPr>
              <a:t> </a:t>
            </a:r>
            <a:r>
              <a:rPr lang="en-US" altLang="ko-KR" b="1" dirty="0" err="1" smtClean="0">
                <a:solidFill>
                  <a:srgbClr val="00B050"/>
                </a:solidFill>
              </a:rPr>
              <a:t>argc</a:t>
            </a:r>
            <a:r>
              <a:rPr lang="en-US" altLang="ko-KR" b="1" dirty="0" smtClean="0">
                <a:solidFill>
                  <a:srgbClr val="00B050"/>
                </a:solidFill>
              </a:rPr>
              <a:t>, char* </a:t>
            </a:r>
            <a:r>
              <a:rPr lang="en-US" altLang="ko-KR" b="1" dirty="0" err="1" smtClean="0">
                <a:solidFill>
                  <a:srgbClr val="00B050"/>
                </a:solidFill>
              </a:rPr>
              <a:t>argv</a:t>
            </a:r>
            <a:r>
              <a:rPr lang="en-US" altLang="ko-KR" b="1" dirty="0" smtClean="0">
                <a:solidFill>
                  <a:srgbClr val="00B050"/>
                </a:solidFill>
              </a:rPr>
              <a:t>[ ]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=0;</a:t>
            </a:r>
          </a:p>
          <a:p>
            <a:r>
              <a:rPr lang="en-US" altLang="ko-KR" dirty="0" smtClean="0"/>
              <a:t>   if(</a:t>
            </a:r>
            <a:r>
              <a:rPr lang="en-US" altLang="ko-KR" b="1" dirty="0" err="1" smtClean="0">
                <a:solidFill>
                  <a:srgbClr val="00B050"/>
                </a:solidFill>
              </a:rPr>
              <a:t>argc</a:t>
            </a:r>
            <a:r>
              <a:rPr lang="en-US" altLang="ko-KR" dirty="0" smtClean="0"/>
              <a:t>&gt;4)</a:t>
            </a:r>
          </a:p>
          <a:p>
            <a:r>
              <a:rPr lang="en-US" altLang="ko-KR" dirty="0" smtClean="0"/>
              <a:t>   {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ko-KR" altLang="en-US" dirty="0" smtClean="0"/>
              <a:t>문자열의 수가 너무 많습니다</a:t>
            </a:r>
            <a:r>
              <a:rPr lang="en-US" altLang="ko-KR" dirty="0" smtClean="0"/>
              <a:t>. \n");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ko-KR" altLang="en-US" dirty="0" smtClean="0"/>
              <a:t>프로그램을 종료합니다</a:t>
            </a:r>
            <a:r>
              <a:rPr lang="en-US" altLang="ko-KR" dirty="0" smtClean="0"/>
              <a:t>. \n");</a:t>
            </a:r>
          </a:p>
          <a:p>
            <a:r>
              <a:rPr lang="en-US" altLang="ko-KR" dirty="0" smtClean="0"/>
              <a:t>      return 1;</a:t>
            </a:r>
          </a:p>
          <a:p>
            <a:r>
              <a:rPr lang="en-US" altLang="ko-KR" dirty="0" smtClean="0"/>
              <a:t>   }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("0</a:t>
            </a:r>
            <a:r>
              <a:rPr lang="ko-KR" altLang="en-US" dirty="0" smtClean="0"/>
              <a:t>번째 문자열 </a:t>
            </a:r>
            <a:r>
              <a:rPr lang="en-US" altLang="ko-KR" dirty="0" smtClean="0"/>
              <a:t>: </a:t>
            </a:r>
            <a:r>
              <a:rPr lang="en-US" altLang="ko-KR" b="1" dirty="0" smtClean="0">
                <a:solidFill>
                  <a:srgbClr val="0000FF"/>
                </a:solidFill>
              </a:rPr>
              <a:t>%s</a:t>
            </a:r>
            <a:r>
              <a:rPr lang="en-US" altLang="ko-KR" dirty="0" smtClean="0">
                <a:solidFill>
                  <a:srgbClr val="0000FF"/>
                </a:solidFill>
              </a:rPr>
              <a:t> </a:t>
            </a:r>
            <a:r>
              <a:rPr lang="en-US" altLang="ko-KR" dirty="0" smtClean="0"/>
              <a:t>\n",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argv</a:t>
            </a:r>
            <a:r>
              <a:rPr lang="en-US" altLang="ko-KR" b="1" dirty="0" smtClean="0">
                <a:solidFill>
                  <a:srgbClr val="0000FF"/>
                </a:solidFill>
              </a:rPr>
              <a:t>[0]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("1</a:t>
            </a:r>
            <a:r>
              <a:rPr lang="ko-KR" altLang="en-US" dirty="0" smtClean="0"/>
              <a:t>번째 문자열 </a:t>
            </a:r>
            <a:r>
              <a:rPr lang="en-US" altLang="ko-KR" dirty="0" smtClean="0"/>
              <a:t>: </a:t>
            </a:r>
            <a:r>
              <a:rPr lang="en-US" altLang="ko-KR" b="1" dirty="0" smtClean="0">
                <a:solidFill>
                  <a:srgbClr val="0000FF"/>
                </a:solidFill>
              </a:rPr>
              <a:t>%s</a:t>
            </a:r>
            <a:r>
              <a:rPr lang="en-US" altLang="ko-KR" dirty="0" smtClean="0">
                <a:solidFill>
                  <a:srgbClr val="0000FF"/>
                </a:solidFill>
              </a:rPr>
              <a:t> </a:t>
            </a:r>
            <a:r>
              <a:rPr lang="en-US" altLang="ko-KR" dirty="0" smtClean="0"/>
              <a:t>\n",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argv</a:t>
            </a:r>
            <a:r>
              <a:rPr lang="en-US" altLang="ko-KR" b="1" dirty="0" smtClean="0">
                <a:solidFill>
                  <a:srgbClr val="0000FF"/>
                </a:solidFill>
              </a:rPr>
              <a:t>[1]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("2</a:t>
            </a:r>
            <a:r>
              <a:rPr lang="ko-KR" altLang="en-US" dirty="0" smtClean="0"/>
              <a:t>번째 문자열 </a:t>
            </a:r>
            <a:r>
              <a:rPr lang="en-US" altLang="ko-KR" dirty="0" smtClean="0"/>
              <a:t>: </a:t>
            </a:r>
            <a:r>
              <a:rPr lang="en-US" altLang="ko-KR" b="1" dirty="0" smtClean="0">
                <a:solidFill>
                  <a:srgbClr val="0000FF"/>
                </a:solidFill>
              </a:rPr>
              <a:t>%s</a:t>
            </a:r>
            <a:r>
              <a:rPr lang="en-US" altLang="ko-KR" dirty="0" smtClean="0">
                <a:solidFill>
                  <a:srgbClr val="0000FF"/>
                </a:solidFill>
              </a:rPr>
              <a:t> </a:t>
            </a:r>
            <a:r>
              <a:rPr lang="en-US" altLang="ko-KR" dirty="0" smtClean="0"/>
              <a:t>\n",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argv</a:t>
            </a:r>
            <a:r>
              <a:rPr lang="en-US" altLang="ko-KR" b="1" dirty="0" smtClean="0">
                <a:solidFill>
                  <a:srgbClr val="0000FF"/>
                </a:solidFill>
              </a:rPr>
              <a:t>[2]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("3</a:t>
            </a:r>
            <a:r>
              <a:rPr lang="ko-KR" altLang="en-US" dirty="0" smtClean="0"/>
              <a:t>번째 문자열 </a:t>
            </a:r>
            <a:r>
              <a:rPr lang="en-US" altLang="ko-KR" dirty="0" smtClean="0"/>
              <a:t>: </a:t>
            </a:r>
            <a:r>
              <a:rPr lang="en-US" altLang="ko-KR" b="1" dirty="0" smtClean="0">
                <a:solidFill>
                  <a:srgbClr val="0000FF"/>
                </a:solidFill>
              </a:rPr>
              <a:t>%s</a:t>
            </a:r>
            <a:r>
              <a:rPr lang="en-US" altLang="ko-KR" dirty="0" smtClean="0">
                <a:solidFill>
                  <a:srgbClr val="0000FF"/>
                </a:solidFill>
              </a:rPr>
              <a:t> </a:t>
            </a:r>
            <a:r>
              <a:rPr lang="en-US" altLang="ko-KR" dirty="0" smtClean="0"/>
              <a:t>\n",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argv</a:t>
            </a:r>
            <a:r>
              <a:rPr lang="en-US" altLang="ko-KR" b="1" dirty="0" smtClean="0">
                <a:solidFill>
                  <a:srgbClr val="0000FF"/>
                </a:solidFill>
              </a:rPr>
              <a:t>[3]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205449" y="2571743"/>
            <a:ext cx="3857620" cy="4048153"/>
            <a:chOff x="5004048" y="1340768"/>
            <a:chExt cx="4139952" cy="489654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4048" y="1340768"/>
              <a:ext cx="4139952" cy="4896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직사각형 8"/>
            <p:cNvSpPr/>
            <p:nvPr/>
          </p:nvSpPr>
          <p:spPr>
            <a:xfrm>
              <a:off x="6580837" y="4803467"/>
              <a:ext cx="331472" cy="191454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947552" y="4793942"/>
              <a:ext cx="553406" cy="206694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978852" y="4786322"/>
              <a:ext cx="574361" cy="214314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5430388" y="1342564"/>
            <a:ext cx="3500462" cy="91440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명령 프롬프트를 이용한 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main()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함수 인자 전달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7002024" y="2256964"/>
            <a:ext cx="285752" cy="35719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0" y="3357562"/>
            <a:ext cx="9143999" cy="71438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5.4</a:t>
            </a:r>
            <a:r>
              <a:rPr kumimoji="1" lang="en-US" altLang="ko-KR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32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void</a:t>
            </a:r>
            <a:r>
              <a:rPr kumimoji="1" lang="ko-KR" altLang="en-US" sz="32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형 포인터란</a:t>
            </a:r>
            <a:endParaRPr kumimoji="1" lang="en-US" altLang="ko-KR" sz="3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0"/>
          <p:cNvSpPr>
            <a:spLocks noGrp="1"/>
          </p:cNvSpPr>
          <p:nvPr>
            <p:ph idx="1"/>
          </p:nvPr>
        </p:nvSpPr>
        <p:spPr>
          <a:xfrm>
            <a:off x="50780" y="1157860"/>
            <a:ext cx="9093220" cy="1771074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void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형 포인터</a:t>
            </a:r>
            <a:endParaRPr lang="en-US" altLang="ko-KR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ko-KR" altLang="en-US" b="1" dirty="0" smtClean="0"/>
              <a:t>자료형을 지정하지 않은 포인터 변수</a:t>
            </a:r>
            <a:endParaRPr lang="en-US" altLang="ko-KR" b="1" dirty="0" smtClean="0"/>
          </a:p>
          <a:p>
            <a:pPr lvl="1"/>
            <a:r>
              <a:rPr lang="ko-KR" altLang="en-US" b="1" dirty="0" smtClean="0">
                <a:solidFill>
                  <a:srgbClr val="0000FF"/>
                </a:solidFill>
              </a:rPr>
              <a:t>어떤 자료형의 주소라도 저장할 수 있는 포인터 변수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주의사항</a:t>
            </a:r>
            <a:r>
              <a:rPr lang="en-US" altLang="ko-KR" b="1" dirty="0" smtClean="0">
                <a:solidFill>
                  <a:srgbClr val="FF0000"/>
                </a:solidFill>
              </a:rPr>
              <a:t>:</a:t>
            </a:r>
            <a:r>
              <a:rPr lang="en-US" altLang="ko-KR" b="1" dirty="0" smtClean="0"/>
              <a:t> * </a:t>
            </a:r>
            <a:r>
              <a:rPr lang="ko-KR" altLang="en-US" b="1" dirty="0" smtClean="0"/>
              <a:t>연산자로 값을 접근하려면 </a:t>
            </a:r>
            <a:r>
              <a:rPr lang="ko-KR" altLang="en-US" b="1" dirty="0" smtClean="0">
                <a:solidFill>
                  <a:srgbClr val="FF0000"/>
                </a:solidFill>
              </a:rPr>
              <a:t>강제 형변환</a:t>
            </a:r>
            <a:r>
              <a:rPr lang="ko-KR" altLang="en-US" b="1" dirty="0" smtClean="0"/>
              <a:t> 필요</a:t>
            </a:r>
            <a:endParaRPr lang="en-US" altLang="ko-KR" b="1" dirty="0" smtClean="0"/>
          </a:p>
          <a:p>
            <a:pPr lvl="1"/>
            <a:endParaRPr lang="en-US" altLang="ko-KR" b="1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5.4 void</a:t>
            </a:r>
            <a:r>
              <a:rPr lang="ko-KR" altLang="en-US" dirty="0" smtClean="0"/>
              <a:t>형 포인터란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(1/5)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14546" y="4714884"/>
            <a:ext cx="3071834" cy="42862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B050"/>
                </a:solidFill>
              </a:rPr>
              <a:t>double</a:t>
            </a:r>
            <a:r>
              <a:rPr lang="en-US" altLang="ko-KR" dirty="0" smtClean="0">
                <a:solidFill>
                  <a:schemeClr val="tx1"/>
                </a:solidFill>
              </a:rPr>
              <a:t>* p = NULL;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14546" y="4143380"/>
            <a:ext cx="3071834" cy="42862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B050"/>
                </a:solidFill>
              </a:rPr>
              <a:t>int</a:t>
            </a:r>
            <a:r>
              <a:rPr lang="en-US" altLang="ko-KR" dirty="0" smtClean="0">
                <a:solidFill>
                  <a:schemeClr val="tx1"/>
                </a:solidFill>
              </a:rPr>
              <a:t>* p = NULL;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14546" y="3571876"/>
            <a:ext cx="3071834" cy="42862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B050"/>
                </a:solidFill>
              </a:rPr>
              <a:t>char</a:t>
            </a:r>
            <a:r>
              <a:rPr lang="en-US" altLang="ko-KR" dirty="0" smtClean="0">
                <a:solidFill>
                  <a:schemeClr val="tx1"/>
                </a:solidFill>
              </a:rPr>
              <a:t>* p = NULL;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14546" y="5286388"/>
            <a:ext cx="3071834" cy="42862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void</a:t>
            </a:r>
            <a:r>
              <a:rPr lang="en-US" altLang="ko-KR" dirty="0" smtClean="0">
                <a:solidFill>
                  <a:schemeClr val="tx1"/>
                </a:solidFill>
              </a:rPr>
              <a:t>* p = NULL;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72198" y="5314964"/>
            <a:ext cx="1857388" cy="35719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00FF"/>
                </a:solidFill>
              </a:rPr>
              <a:t>void</a:t>
            </a:r>
            <a:r>
              <a:rPr lang="ko-KR" altLang="en-US" b="1" dirty="0" smtClean="0">
                <a:solidFill>
                  <a:srgbClr val="0000FF"/>
                </a:solidFill>
              </a:rPr>
              <a:t>형 포인터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11" name="직선 화살표 연결선 10"/>
          <p:cNvCxnSpPr>
            <a:stCxn id="9" idx="1"/>
            <a:endCxn id="8" idx="3"/>
          </p:cNvCxnSpPr>
          <p:nvPr/>
        </p:nvCxnSpPr>
        <p:spPr>
          <a:xfrm rot="10800000" flipV="1">
            <a:off x="5286380" y="5493558"/>
            <a:ext cx="785818" cy="7143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5.4 void</a:t>
            </a:r>
            <a:r>
              <a:rPr lang="ko-KR" altLang="en-US" dirty="0" smtClean="0"/>
              <a:t>형 포인터란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(2/5)---[5-14.c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3548" y="1285860"/>
            <a:ext cx="8136904" cy="5324535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#include 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main(void)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char c=3;</a:t>
            </a:r>
          </a:p>
          <a:p>
            <a:r>
              <a:rPr lang="en-US" altLang="ko-KR" sz="2000" dirty="0" smtClean="0"/>
              <a:t>   double d=3.1;</a:t>
            </a:r>
          </a:p>
          <a:p>
            <a:r>
              <a:rPr lang="en-US" altLang="ko-KR" sz="2000" dirty="0" smtClean="0"/>
              <a:t>			</a:t>
            </a:r>
          </a:p>
          <a:p>
            <a:r>
              <a:rPr lang="en-US" altLang="ko-KR" sz="2000" dirty="0" smtClean="0">
                <a:solidFill>
                  <a:srgbClr val="00B050"/>
                </a:solidFill>
              </a:rPr>
              <a:t>  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void* </a:t>
            </a:r>
            <a:r>
              <a:rPr lang="en-US" altLang="ko-KR" sz="2000" b="1" dirty="0" err="1" smtClean="0">
                <a:solidFill>
                  <a:srgbClr val="00B050"/>
                </a:solidFill>
              </a:rPr>
              <a:t>vx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;</a:t>
            </a:r>
          </a:p>
          <a:p>
            <a:r>
              <a:rPr lang="en-US" altLang="ko-KR" sz="2000" dirty="0" smtClean="0"/>
              <a:t>			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b="1" dirty="0" err="1" smtClean="0">
                <a:solidFill>
                  <a:srgbClr val="00B050"/>
                </a:solidFill>
              </a:rPr>
              <a:t>vx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=&amp;c;   </a:t>
            </a:r>
            <a:r>
              <a:rPr lang="en-US" altLang="ko-KR" sz="2000" dirty="0" smtClean="0"/>
              <a:t>	// char</a:t>
            </a:r>
            <a:r>
              <a:rPr lang="ko-KR" altLang="en-US" sz="2000" dirty="0" smtClean="0"/>
              <a:t>형 변수 </a:t>
            </a:r>
            <a:r>
              <a:rPr lang="en-US" altLang="ko-KR" sz="2000" dirty="0" smtClean="0"/>
              <a:t>c</a:t>
            </a:r>
            <a:r>
              <a:rPr lang="ko-KR" altLang="en-US" sz="2000" dirty="0" smtClean="0"/>
              <a:t>의 주소를 저장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dirty="0" err="1" smtClean="0"/>
              <a:t>vx</a:t>
            </a:r>
            <a:r>
              <a:rPr lang="ko-KR" altLang="en-US" sz="2000" dirty="0" smtClean="0"/>
              <a:t>의 주소 값 </a:t>
            </a:r>
            <a:r>
              <a:rPr lang="en-US" altLang="ko-KR" sz="2000" dirty="0" smtClean="0"/>
              <a:t>: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%x </a:t>
            </a:r>
            <a:r>
              <a:rPr lang="en-US" altLang="ko-KR" sz="2000" dirty="0" smtClean="0"/>
              <a:t>\n", 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vx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//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dirty="0" err="1" smtClean="0"/>
              <a:t>vx</a:t>
            </a:r>
            <a:r>
              <a:rPr lang="ko-KR" altLang="en-US" sz="2000" dirty="0" smtClean="0"/>
              <a:t>의 값 </a:t>
            </a:r>
            <a:r>
              <a:rPr lang="en-US" altLang="ko-KR" sz="2000" dirty="0" smtClean="0"/>
              <a:t>: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%d </a:t>
            </a:r>
            <a:r>
              <a:rPr lang="en-US" altLang="ko-KR" sz="2000" dirty="0" smtClean="0"/>
              <a:t>\n",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*</a:t>
            </a:r>
            <a:r>
              <a:rPr lang="en-US" altLang="ko-KR" sz="2000" b="1" dirty="0" err="1" smtClean="0">
                <a:solidFill>
                  <a:srgbClr val="FF0000"/>
                </a:solidFill>
              </a:rPr>
              <a:t>vx</a:t>
            </a:r>
            <a:r>
              <a:rPr lang="en-US" altLang="ko-KR" sz="2000" dirty="0" smtClean="0"/>
              <a:t>);  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에러</a:t>
            </a:r>
          </a:p>
          <a:p>
            <a:r>
              <a:rPr lang="ko-KR" altLang="en-US" sz="2000" dirty="0" smtClean="0"/>
              <a:t>			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b="1" dirty="0" err="1" smtClean="0">
                <a:solidFill>
                  <a:srgbClr val="00B050"/>
                </a:solidFill>
              </a:rPr>
              <a:t>vx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=&amp;d;    </a:t>
            </a:r>
            <a:r>
              <a:rPr lang="en-US" altLang="ko-KR" sz="2000" dirty="0" smtClean="0"/>
              <a:t>	// double</a:t>
            </a:r>
            <a:r>
              <a:rPr lang="ko-KR" altLang="en-US" sz="2000" dirty="0" smtClean="0"/>
              <a:t>형 변수 </a:t>
            </a:r>
            <a:r>
              <a:rPr lang="en-US" altLang="ko-KR" sz="2000" dirty="0" smtClean="0"/>
              <a:t>d</a:t>
            </a:r>
            <a:r>
              <a:rPr lang="ko-KR" altLang="en-US" sz="2000" dirty="0" smtClean="0"/>
              <a:t>의 주소를 저장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dirty="0" err="1" smtClean="0"/>
              <a:t>vx</a:t>
            </a:r>
            <a:r>
              <a:rPr lang="ko-KR" altLang="en-US" sz="2000" dirty="0" smtClean="0"/>
              <a:t>의 주소 값 </a:t>
            </a:r>
            <a:r>
              <a:rPr lang="en-US" altLang="ko-KR" sz="2000" dirty="0" smtClean="0"/>
              <a:t>: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%x </a:t>
            </a:r>
            <a:r>
              <a:rPr lang="en-US" altLang="ko-KR" sz="2000" dirty="0" smtClean="0"/>
              <a:t>\n", 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vx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//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dirty="0" err="1" smtClean="0"/>
              <a:t>vx</a:t>
            </a:r>
            <a:r>
              <a:rPr lang="ko-KR" altLang="en-US" sz="2000" dirty="0" smtClean="0"/>
              <a:t>의 값 </a:t>
            </a:r>
            <a:r>
              <a:rPr lang="en-US" altLang="ko-KR" sz="2000" dirty="0" smtClean="0"/>
              <a:t>: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%lf </a:t>
            </a:r>
            <a:r>
              <a:rPr lang="en-US" altLang="ko-KR" sz="2000" dirty="0" smtClean="0"/>
              <a:t>\n",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*vx</a:t>
            </a:r>
            <a:r>
              <a:rPr lang="en-US" altLang="ko-KR" sz="2000" dirty="0" smtClean="0"/>
              <a:t>);  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에러</a:t>
            </a:r>
            <a:endParaRPr lang="ko-KR" altLang="en-US" sz="2000" dirty="0" smtClean="0">
              <a:solidFill>
                <a:srgbClr val="FF0000"/>
              </a:solidFill>
            </a:endParaRPr>
          </a:p>
          <a:p>
            <a:r>
              <a:rPr lang="en-US" altLang="ko-KR" sz="2000" dirty="0" smtClean="0"/>
              <a:t>   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5.4 void</a:t>
            </a:r>
            <a:r>
              <a:rPr lang="ko-KR" altLang="en-US" dirty="0" smtClean="0"/>
              <a:t>형 포인터란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(3/5)---[5-15.c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1927" y="1285860"/>
            <a:ext cx="8260146" cy="5324535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#include 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smtClean="0"/>
              <a:t>void main( 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char c=3;</a:t>
            </a:r>
          </a:p>
          <a:p>
            <a:r>
              <a:rPr lang="en-US" altLang="ko-KR" sz="2000" dirty="0" smtClean="0"/>
              <a:t>   double d=3.1;		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void* </a:t>
            </a:r>
            <a:r>
              <a:rPr lang="en-US" altLang="ko-KR" sz="2000" b="1" dirty="0" err="1" smtClean="0">
                <a:solidFill>
                  <a:srgbClr val="00B050"/>
                </a:solidFill>
              </a:rPr>
              <a:t>vx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=NULL;</a:t>
            </a:r>
          </a:p>
          <a:p>
            <a:r>
              <a:rPr lang="en-US" altLang="ko-KR" sz="2000" dirty="0" smtClean="0"/>
              <a:t>		</a:t>
            </a:r>
          </a:p>
          <a:p>
            <a:r>
              <a:rPr lang="en-US" altLang="ko-KR" sz="2000" dirty="0" smtClean="0">
                <a:solidFill>
                  <a:srgbClr val="00B050"/>
                </a:solidFill>
              </a:rPr>
              <a:t>   </a:t>
            </a:r>
            <a:r>
              <a:rPr lang="en-US" altLang="ko-KR" sz="2000" b="1" dirty="0" err="1" smtClean="0">
                <a:solidFill>
                  <a:srgbClr val="00B050"/>
                </a:solidFill>
              </a:rPr>
              <a:t>vx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=&amp;c;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dirty="0" err="1" smtClean="0"/>
              <a:t>vx</a:t>
            </a:r>
            <a:r>
              <a:rPr lang="ko-KR" altLang="en-US" sz="2000" dirty="0" smtClean="0"/>
              <a:t>가 저장한 값 </a:t>
            </a:r>
            <a:r>
              <a:rPr lang="en-US" altLang="ko-KR" sz="2000" dirty="0" smtClean="0"/>
              <a:t>: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%x </a:t>
            </a:r>
            <a:r>
              <a:rPr lang="en-US" altLang="ko-KR" sz="2000" dirty="0" smtClean="0"/>
              <a:t>\n", 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vx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("*</a:t>
            </a:r>
            <a:r>
              <a:rPr lang="en-US" altLang="ko-KR" sz="2000" dirty="0" err="1" smtClean="0"/>
              <a:t>vx</a:t>
            </a:r>
            <a:r>
              <a:rPr lang="ko-KR" altLang="en-US" sz="2000" dirty="0" smtClean="0"/>
              <a:t>의 값 </a:t>
            </a:r>
            <a:r>
              <a:rPr lang="en-US" altLang="ko-KR" sz="2000" dirty="0" smtClean="0"/>
              <a:t>: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%d </a:t>
            </a:r>
            <a:r>
              <a:rPr lang="en-US" altLang="ko-KR" sz="2000" dirty="0" smtClean="0"/>
              <a:t>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(char*)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vx</a:t>
            </a:r>
            <a:r>
              <a:rPr lang="en-US" altLang="ko-KR" sz="2000" dirty="0" smtClean="0"/>
              <a:t>);       </a:t>
            </a:r>
            <a:r>
              <a:rPr lang="en-US" altLang="ko-KR" sz="2000" dirty="0" smtClean="0">
                <a:solidFill>
                  <a:srgbClr val="00B050"/>
                </a:solidFill>
              </a:rPr>
              <a:t>// </a:t>
            </a:r>
            <a:r>
              <a:rPr lang="ko-KR" altLang="en-US" sz="2000" b="1" dirty="0" smtClean="0">
                <a:solidFill>
                  <a:srgbClr val="00B050"/>
                </a:solidFill>
              </a:rPr>
              <a:t>강제 형변환</a:t>
            </a:r>
            <a:endParaRPr lang="en-US" altLang="ko-KR" sz="2000" dirty="0" smtClean="0">
              <a:solidFill>
                <a:srgbClr val="00B050"/>
              </a:solidFill>
            </a:endParaRPr>
          </a:p>
          <a:p>
            <a:r>
              <a:rPr lang="en-US" altLang="ko-KR" sz="2000" dirty="0" smtClean="0"/>
              <a:t>		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b="1" dirty="0" err="1" smtClean="0">
                <a:solidFill>
                  <a:srgbClr val="00B050"/>
                </a:solidFill>
              </a:rPr>
              <a:t>vx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=&amp;d;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dirty="0" err="1" smtClean="0"/>
              <a:t>vx</a:t>
            </a:r>
            <a:r>
              <a:rPr lang="ko-KR" altLang="en-US" sz="2000" dirty="0" smtClean="0"/>
              <a:t>가 저장한 값 </a:t>
            </a:r>
            <a:r>
              <a:rPr lang="en-US" altLang="ko-KR" sz="2000" dirty="0" smtClean="0"/>
              <a:t>: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%x </a:t>
            </a:r>
            <a:r>
              <a:rPr lang="en-US" altLang="ko-KR" sz="2000" dirty="0" smtClean="0"/>
              <a:t>\n", 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vx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("*</a:t>
            </a:r>
            <a:r>
              <a:rPr lang="en-US" altLang="ko-KR" sz="2000" dirty="0" err="1" smtClean="0"/>
              <a:t>vx</a:t>
            </a:r>
            <a:r>
              <a:rPr lang="ko-KR" altLang="en-US" sz="2000" dirty="0" smtClean="0"/>
              <a:t>의 값 </a:t>
            </a:r>
            <a:r>
              <a:rPr lang="en-US" altLang="ko-KR" sz="2000" dirty="0" smtClean="0"/>
              <a:t>: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%lf </a:t>
            </a:r>
            <a:r>
              <a:rPr lang="en-US" altLang="ko-KR" sz="2000" dirty="0" smtClean="0"/>
              <a:t>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(double*)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vx</a:t>
            </a:r>
            <a:r>
              <a:rPr lang="en-US" altLang="ko-KR" sz="2000" dirty="0" smtClean="0"/>
              <a:t>);   </a:t>
            </a:r>
            <a:r>
              <a:rPr lang="en-US" altLang="ko-KR" sz="2000" dirty="0" smtClean="0">
                <a:solidFill>
                  <a:srgbClr val="00B050"/>
                </a:solidFill>
              </a:rPr>
              <a:t>// </a:t>
            </a:r>
            <a:r>
              <a:rPr lang="ko-KR" altLang="en-US" sz="2000" b="1" dirty="0" smtClean="0">
                <a:solidFill>
                  <a:srgbClr val="00B050"/>
                </a:solidFill>
              </a:rPr>
              <a:t>강제 형변환</a:t>
            </a:r>
            <a:endParaRPr lang="en-US" altLang="ko-KR" sz="2000" dirty="0" smtClean="0">
              <a:solidFill>
                <a:srgbClr val="00B050"/>
              </a:solidFill>
            </a:endParaRPr>
          </a:p>
          <a:p>
            <a:r>
              <a:rPr lang="en-US" altLang="ko-KR" sz="2000" dirty="0" smtClean="0"/>
              <a:t>		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2294" y="1340768"/>
            <a:ext cx="8548178" cy="2246769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   </a:t>
            </a:r>
            <a:r>
              <a:rPr lang="en-US" altLang="ko-KR" sz="2000" b="1" dirty="0" err="1" smtClean="0">
                <a:solidFill>
                  <a:srgbClr val="00B050"/>
                </a:solidFill>
              </a:rPr>
              <a:t>vx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=&amp;c;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dirty="0" err="1" smtClean="0"/>
              <a:t>vx</a:t>
            </a:r>
            <a:r>
              <a:rPr lang="ko-KR" altLang="en-US" sz="2000" dirty="0" smtClean="0"/>
              <a:t>가 저장한 값 </a:t>
            </a:r>
            <a:r>
              <a:rPr lang="en-US" altLang="ko-KR" sz="2000" dirty="0" smtClean="0"/>
              <a:t>: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%x </a:t>
            </a:r>
            <a:r>
              <a:rPr lang="en-US" altLang="ko-KR" sz="2000" dirty="0" smtClean="0"/>
              <a:t>\n", 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vx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("*</a:t>
            </a:r>
            <a:r>
              <a:rPr lang="en-US" altLang="ko-KR" sz="2000" dirty="0" err="1" smtClean="0"/>
              <a:t>vx</a:t>
            </a:r>
            <a:r>
              <a:rPr lang="ko-KR" altLang="en-US" sz="2000" dirty="0" smtClean="0"/>
              <a:t>의 값 </a:t>
            </a:r>
            <a:r>
              <a:rPr lang="en-US" altLang="ko-KR" sz="2000" dirty="0" smtClean="0"/>
              <a:t>: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%d </a:t>
            </a:r>
            <a:r>
              <a:rPr lang="en-US" altLang="ko-KR" sz="2000" dirty="0" smtClean="0"/>
              <a:t>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(char*)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vx</a:t>
            </a:r>
            <a:r>
              <a:rPr lang="en-US" altLang="ko-KR" sz="2000" dirty="0" smtClean="0"/>
              <a:t>);	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// </a:t>
            </a:r>
            <a:r>
              <a:rPr lang="ko-KR" altLang="en-US" sz="2000" b="1" dirty="0" smtClean="0">
                <a:solidFill>
                  <a:srgbClr val="00B050"/>
                </a:solidFill>
              </a:rPr>
              <a:t>강제 형변환</a:t>
            </a:r>
            <a:endParaRPr lang="en-US" altLang="ko-KR" sz="2000" b="1" dirty="0" smtClean="0">
              <a:solidFill>
                <a:srgbClr val="00B050"/>
              </a:solidFill>
            </a:endParaRPr>
          </a:p>
          <a:p>
            <a:r>
              <a:rPr lang="en-US" altLang="ko-KR" sz="2000" dirty="0" smtClean="0"/>
              <a:t>		</a:t>
            </a:r>
          </a:p>
          <a:p>
            <a:r>
              <a:rPr lang="en-US" altLang="ko-KR" sz="2000" dirty="0" smtClean="0">
                <a:solidFill>
                  <a:srgbClr val="00B050"/>
                </a:solidFill>
              </a:rPr>
              <a:t>   </a:t>
            </a:r>
            <a:r>
              <a:rPr lang="en-US" altLang="ko-KR" sz="2000" b="1" dirty="0" err="1" smtClean="0">
                <a:solidFill>
                  <a:srgbClr val="00B050"/>
                </a:solidFill>
              </a:rPr>
              <a:t>vx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=&amp;d;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dirty="0" err="1" smtClean="0"/>
              <a:t>vx</a:t>
            </a:r>
            <a:r>
              <a:rPr lang="ko-KR" altLang="en-US" sz="2000" dirty="0" smtClean="0"/>
              <a:t>가 저장한 값 </a:t>
            </a:r>
            <a:r>
              <a:rPr lang="en-US" altLang="ko-KR" sz="2000" dirty="0" smtClean="0"/>
              <a:t>: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%x </a:t>
            </a:r>
            <a:r>
              <a:rPr lang="en-US" altLang="ko-KR" sz="2000" dirty="0" smtClean="0"/>
              <a:t>\n", 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vx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("*</a:t>
            </a:r>
            <a:r>
              <a:rPr lang="en-US" altLang="ko-KR" sz="2000" dirty="0" err="1" smtClean="0"/>
              <a:t>vx</a:t>
            </a:r>
            <a:r>
              <a:rPr lang="ko-KR" altLang="en-US" sz="2000" dirty="0" smtClean="0"/>
              <a:t>의 값 </a:t>
            </a:r>
            <a:r>
              <a:rPr lang="en-US" altLang="ko-KR" sz="2000" dirty="0" smtClean="0"/>
              <a:t>: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%lf </a:t>
            </a:r>
            <a:r>
              <a:rPr lang="en-US" altLang="ko-KR" sz="2000" dirty="0" smtClean="0"/>
              <a:t>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(double*)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vx</a:t>
            </a:r>
            <a:r>
              <a:rPr lang="en-US" altLang="ko-KR" sz="2000" dirty="0" smtClean="0"/>
              <a:t>);	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// </a:t>
            </a:r>
            <a:r>
              <a:rPr lang="ko-KR" altLang="en-US" sz="2000" b="1" dirty="0" smtClean="0">
                <a:solidFill>
                  <a:srgbClr val="00B050"/>
                </a:solidFill>
              </a:rPr>
              <a:t>강제 형변환</a:t>
            </a:r>
            <a:endParaRPr lang="en-US" altLang="ko-KR" sz="2000" b="1" dirty="0" smtClean="0">
              <a:solidFill>
                <a:srgbClr val="00B05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5.4 void</a:t>
            </a:r>
            <a:r>
              <a:rPr lang="ko-KR" altLang="en-US" dirty="0" smtClean="0"/>
              <a:t>형 포인터란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(4/5)---[5-15.c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137" y="4214818"/>
            <a:ext cx="8241829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5.4 void</a:t>
            </a:r>
            <a:r>
              <a:rPr lang="ko-KR" altLang="en-US" dirty="0" smtClean="0"/>
              <a:t>형 포인터란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(5/5)---[5-16.c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196752"/>
            <a:ext cx="8136904" cy="550920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   …</a:t>
            </a:r>
          </a:p>
          <a:p>
            <a:r>
              <a:rPr lang="en-US" altLang="ko-KR" sz="1600" dirty="0" smtClean="0"/>
              <a:t>   char c=3;</a:t>
            </a:r>
          </a:p>
          <a:p>
            <a:r>
              <a:rPr lang="en-US" altLang="ko-KR" sz="1600" dirty="0" smtClean="0"/>
              <a:t>   double d=3.1;		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void* </a:t>
            </a:r>
            <a:r>
              <a:rPr lang="en-US" altLang="ko-KR" sz="1600" b="1" dirty="0" err="1" smtClean="0">
                <a:solidFill>
                  <a:srgbClr val="00B050"/>
                </a:solidFill>
              </a:rPr>
              <a:t>vx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=NULL;</a:t>
            </a:r>
          </a:p>
          <a:p>
            <a:r>
              <a:rPr lang="en-US" altLang="ko-KR" sz="1600" dirty="0" smtClean="0"/>
              <a:t>			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b="1" dirty="0" err="1" smtClean="0"/>
              <a:t>vx</a:t>
            </a:r>
            <a:r>
              <a:rPr lang="en-US" altLang="ko-KR" sz="1600" b="1" dirty="0" smtClean="0"/>
              <a:t>=&amp;c;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</a:t>
            </a:r>
            <a:r>
              <a:rPr lang="en-US" altLang="ko-KR" sz="1600" dirty="0" err="1" smtClean="0"/>
              <a:t>vx</a:t>
            </a:r>
            <a:r>
              <a:rPr lang="ko-KR" altLang="en-US" sz="1600" dirty="0" smtClean="0"/>
              <a:t>가 저장한 주소 </a:t>
            </a:r>
            <a:r>
              <a:rPr lang="en-US" altLang="ko-KR" sz="1600" dirty="0" smtClean="0"/>
              <a:t>: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%x </a:t>
            </a:r>
            <a:r>
              <a:rPr lang="en-US" altLang="ko-KR" sz="1600" dirty="0" smtClean="0"/>
              <a:t>\n", </a:t>
            </a:r>
            <a:r>
              <a:rPr lang="en-US" altLang="ko-KR" sz="1600" b="1" dirty="0" err="1" smtClean="0">
                <a:solidFill>
                  <a:srgbClr val="0000FF"/>
                </a:solidFill>
              </a:rPr>
              <a:t>vx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("*</a:t>
            </a:r>
            <a:r>
              <a:rPr lang="en-US" altLang="ko-KR" sz="1600" dirty="0" err="1" smtClean="0"/>
              <a:t>vx</a:t>
            </a:r>
            <a:r>
              <a:rPr lang="ko-KR" altLang="en-US" sz="1600" dirty="0" smtClean="0"/>
              <a:t>의 값 </a:t>
            </a:r>
            <a:r>
              <a:rPr lang="en-US" altLang="ko-KR" sz="1600" dirty="0" smtClean="0"/>
              <a:t>: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%d </a:t>
            </a:r>
            <a:r>
              <a:rPr lang="en-US" altLang="ko-KR" sz="1600" dirty="0" smtClean="0"/>
              <a:t>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(char*)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vx</a:t>
            </a:r>
            <a:r>
              <a:rPr lang="en-US" altLang="ko-KR" sz="1600" dirty="0" smtClean="0"/>
              <a:t>);       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//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강제 </a:t>
            </a:r>
            <a:r>
              <a:rPr lang="ko-KR" altLang="en-US" sz="1600" b="1" dirty="0" err="1" smtClean="0">
                <a:solidFill>
                  <a:srgbClr val="00B050"/>
                </a:solidFill>
              </a:rPr>
              <a:t>형변환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(char*)</a:t>
            </a:r>
          </a:p>
          <a:p>
            <a:r>
              <a:rPr lang="en-US" altLang="ko-KR" sz="1600" dirty="0" smtClean="0"/>
              <a:t>			</a:t>
            </a:r>
          </a:p>
          <a:p>
            <a:r>
              <a:rPr lang="en-US" altLang="ko-KR" sz="1600" b="1" dirty="0" smtClean="0"/>
              <a:t>   </a:t>
            </a:r>
            <a:r>
              <a:rPr lang="en-US" altLang="ko-KR" sz="1600" b="1" dirty="0" err="1" smtClean="0"/>
              <a:t>vx</a:t>
            </a:r>
            <a:r>
              <a:rPr lang="en-US" altLang="ko-KR" sz="1600" b="1" dirty="0" smtClean="0"/>
              <a:t>=&amp;d;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</a:t>
            </a:r>
            <a:r>
              <a:rPr lang="en-US" altLang="ko-KR" sz="1600" dirty="0" err="1" smtClean="0"/>
              <a:t>vx</a:t>
            </a:r>
            <a:r>
              <a:rPr lang="ko-KR" altLang="en-US" sz="1600" dirty="0" smtClean="0"/>
              <a:t>가 저장한 주소  </a:t>
            </a:r>
            <a:r>
              <a:rPr lang="en-US" altLang="ko-KR" sz="1600" dirty="0" smtClean="0"/>
              <a:t>: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%x</a:t>
            </a:r>
            <a:r>
              <a:rPr lang="en-US" altLang="ko-KR" sz="1600" dirty="0" smtClean="0">
                <a:solidFill>
                  <a:srgbClr val="0000FF"/>
                </a:solidFill>
              </a:rPr>
              <a:t> </a:t>
            </a:r>
            <a:r>
              <a:rPr lang="en-US" altLang="ko-KR" sz="1600" dirty="0" smtClean="0"/>
              <a:t>\n", </a:t>
            </a:r>
            <a:r>
              <a:rPr lang="en-US" altLang="ko-KR" sz="1600" b="1" dirty="0" err="1" smtClean="0">
                <a:solidFill>
                  <a:srgbClr val="0000FF"/>
                </a:solidFill>
              </a:rPr>
              <a:t>vx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("*</a:t>
            </a:r>
            <a:r>
              <a:rPr lang="en-US" altLang="ko-KR" sz="1600" dirty="0" err="1" smtClean="0"/>
              <a:t>vx</a:t>
            </a:r>
            <a:r>
              <a:rPr lang="ko-KR" altLang="en-US" sz="1600" dirty="0" smtClean="0"/>
              <a:t>의 값 </a:t>
            </a:r>
            <a:r>
              <a:rPr lang="en-US" altLang="ko-KR" sz="1600" dirty="0" smtClean="0"/>
              <a:t>: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%lf </a:t>
            </a:r>
            <a:r>
              <a:rPr lang="en-US" altLang="ko-KR" sz="1600" dirty="0" smtClean="0"/>
              <a:t>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(double*)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vx</a:t>
            </a:r>
            <a:r>
              <a:rPr lang="en-US" altLang="ko-KR" sz="1600" dirty="0" smtClean="0"/>
              <a:t>);   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//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강제 형변환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(double*)</a:t>
            </a:r>
          </a:p>
          <a:p>
            <a:r>
              <a:rPr lang="en-US" altLang="ko-KR" sz="1600" dirty="0" smtClean="0"/>
              <a:t>			</a:t>
            </a:r>
          </a:p>
          <a:p>
            <a:r>
              <a:rPr lang="en-US" altLang="ko-KR" sz="1600" b="1" dirty="0" smtClean="0"/>
              <a:t>   </a:t>
            </a:r>
            <a:r>
              <a:rPr lang="en-US" altLang="ko-KR" sz="1600" b="1" dirty="0" err="1" smtClean="0"/>
              <a:t>vx</a:t>
            </a:r>
            <a:r>
              <a:rPr lang="en-US" altLang="ko-KR" sz="1600" b="1" dirty="0" smtClean="0"/>
              <a:t>=&amp;c;</a:t>
            </a:r>
          </a:p>
          <a:p>
            <a:r>
              <a:rPr lang="en-US" altLang="ko-KR" sz="1600" b="1" dirty="0" smtClean="0"/>
              <a:t> 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(char*)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vx=5;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			        //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강제 형변환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(char*)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("c</a:t>
            </a:r>
            <a:r>
              <a:rPr lang="ko-KR" altLang="en-US" sz="1600" dirty="0" smtClean="0"/>
              <a:t>가 저장한 값 </a:t>
            </a:r>
            <a:r>
              <a:rPr lang="en-US" altLang="ko-KR" sz="1600" dirty="0" smtClean="0"/>
              <a:t>: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%d </a:t>
            </a:r>
            <a:r>
              <a:rPr lang="en-US" altLang="ko-KR" sz="1600" dirty="0" smtClean="0"/>
              <a:t>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c</a:t>
            </a:r>
            <a:r>
              <a:rPr lang="en-US" altLang="ko-KR" sz="1600" dirty="0" smtClean="0"/>
              <a:t>);	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("*</a:t>
            </a:r>
            <a:r>
              <a:rPr lang="en-US" altLang="ko-KR" sz="1600" dirty="0" err="1" smtClean="0"/>
              <a:t>vx</a:t>
            </a:r>
            <a:r>
              <a:rPr lang="ko-KR" altLang="en-US" sz="1600" dirty="0" smtClean="0"/>
              <a:t>의 값 </a:t>
            </a:r>
            <a:r>
              <a:rPr lang="en-US" altLang="ko-KR" sz="1600" dirty="0" smtClean="0"/>
              <a:t>: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%d </a:t>
            </a:r>
            <a:r>
              <a:rPr lang="en-US" altLang="ko-KR" sz="1600" dirty="0" smtClean="0"/>
              <a:t>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(char*)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vx</a:t>
            </a:r>
            <a:r>
              <a:rPr lang="en-US" altLang="ko-KR" sz="1600" dirty="0" smtClean="0"/>
              <a:t>);        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//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강제 형변환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(char*)</a:t>
            </a:r>
            <a:endParaRPr lang="en-US" altLang="ko-KR" sz="1600" dirty="0" smtClean="0"/>
          </a:p>
          <a:p>
            <a:r>
              <a:rPr lang="en-US" altLang="ko-KR" sz="1600" dirty="0" smtClean="0"/>
              <a:t>			</a:t>
            </a:r>
          </a:p>
          <a:p>
            <a:r>
              <a:rPr lang="en-US" altLang="ko-KR" sz="1600" b="1" dirty="0" smtClean="0"/>
              <a:t>   </a:t>
            </a:r>
            <a:r>
              <a:rPr lang="en-US" altLang="ko-KR" sz="1600" b="1" dirty="0" err="1" smtClean="0"/>
              <a:t>vx</a:t>
            </a:r>
            <a:r>
              <a:rPr lang="en-US" altLang="ko-KR" sz="1600" b="1" dirty="0" smtClean="0"/>
              <a:t>=&amp;d;</a:t>
            </a:r>
          </a:p>
          <a:p>
            <a:r>
              <a:rPr lang="en-US" altLang="ko-KR" sz="1600" b="1" dirty="0" smtClean="0">
                <a:solidFill>
                  <a:srgbClr val="0000FF"/>
                </a:solidFill>
              </a:rPr>
              <a:t>   *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(double*)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vx=5.1;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                                 //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강제 형변환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(double*)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("d</a:t>
            </a:r>
            <a:r>
              <a:rPr lang="ko-KR" altLang="en-US" sz="1600" dirty="0" smtClean="0"/>
              <a:t>가 저장한 값 </a:t>
            </a:r>
            <a:r>
              <a:rPr lang="en-US" altLang="ko-KR" sz="1600" dirty="0" smtClean="0"/>
              <a:t>: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%lf</a:t>
            </a:r>
            <a:r>
              <a:rPr lang="en-US" altLang="ko-KR" sz="1600" dirty="0" smtClean="0">
                <a:solidFill>
                  <a:srgbClr val="0000FF"/>
                </a:solidFill>
              </a:rPr>
              <a:t> </a:t>
            </a:r>
            <a:r>
              <a:rPr lang="en-US" altLang="ko-KR" sz="1600" dirty="0" smtClean="0"/>
              <a:t>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d</a:t>
            </a:r>
            <a:r>
              <a:rPr lang="en-US" altLang="ko-KR" sz="1600" dirty="0" smtClean="0"/>
              <a:t>);            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("*</a:t>
            </a:r>
            <a:r>
              <a:rPr lang="en-US" altLang="ko-KR" sz="1600" dirty="0" err="1" smtClean="0"/>
              <a:t>vx</a:t>
            </a:r>
            <a:r>
              <a:rPr lang="ko-KR" altLang="en-US" sz="1600" dirty="0" smtClean="0"/>
              <a:t>의 값 </a:t>
            </a:r>
            <a:r>
              <a:rPr lang="en-US" altLang="ko-KR" sz="1600" dirty="0" smtClean="0"/>
              <a:t>: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%lf </a:t>
            </a:r>
            <a:r>
              <a:rPr lang="en-US" altLang="ko-KR" sz="1600" dirty="0" smtClean="0"/>
              <a:t>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*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(double*)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vx</a:t>
            </a:r>
            <a:r>
              <a:rPr lang="en-US" altLang="ko-KR" sz="1600" dirty="0" smtClean="0"/>
              <a:t>);     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//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강제 형변환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(double*)</a:t>
            </a:r>
            <a:endParaRPr lang="en-US" altLang="ko-KR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공부한 내용 떠올리기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80" y="1157860"/>
            <a:ext cx="9093220" cy="5439492"/>
          </a:xfrm>
        </p:spPr>
        <p:txBody>
          <a:bodyPr>
            <a:normAutofit lnSpcReduction="10000"/>
          </a:bodyPr>
          <a:lstStyle/>
          <a:p>
            <a:r>
              <a:rPr lang="ko-KR" altLang="en-US" b="1" dirty="0" smtClean="0"/>
              <a:t>값에 의한 호출과 주소에 의한 호출에 대한 특징과 차이점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주소를 반환하는 함수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주소를 반환할 때 정적 변수의 유용성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문자열 배열의 시작 주소를 반환하는 함수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main( ) </a:t>
            </a:r>
            <a:r>
              <a:rPr lang="ko-KR" altLang="en-US" b="1" dirty="0" smtClean="0"/>
              <a:t>함수의 인자 전달과 역할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void</a:t>
            </a:r>
            <a:r>
              <a:rPr lang="ko-KR" altLang="en-US" b="1" dirty="0" smtClean="0"/>
              <a:t>형 포인터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void</a:t>
            </a:r>
            <a:r>
              <a:rPr lang="ko-KR" altLang="en-US" b="1" dirty="0" smtClean="0"/>
              <a:t>형 포인터의 강제 </a:t>
            </a:r>
            <a:r>
              <a:rPr lang="ko-KR" altLang="en-US" b="1" dirty="0" err="1" smtClean="0"/>
              <a:t>형변환</a:t>
            </a:r>
            <a:endParaRPr lang="en-US" altLang="ko-KR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0" y="3357562"/>
            <a:ext cx="9143999" cy="71438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5.1</a:t>
            </a:r>
            <a:r>
              <a:rPr kumimoji="1" lang="en-US" altLang="ko-KR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값에 의한 호출과 주소에 의한 호출</a:t>
            </a:r>
            <a:endParaRPr kumimoji="1" lang="en-US" altLang="ko-KR" sz="3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 </a:t>
            </a:r>
            <a:r>
              <a:rPr lang="ko-KR" altLang="en-US" dirty="0" smtClean="0"/>
              <a:t>값에 의한 호출과 주소에 의한 호출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(1/10)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값에 의한 호출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(Call by Value)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 smtClean="0"/>
              <a:t>변수의 </a:t>
            </a:r>
            <a:r>
              <a:rPr lang="ko-KR" altLang="en-US" b="1" dirty="0" smtClean="0">
                <a:solidFill>
                  <a:srgbClr val="0000FF"/>
                </a:solidFill>
              </a:rPr>
              <a:t>값을 복사해서 함수를 호출</a:t>
            </a:r>
            <a:r>
              <a:rPr lang="ko-KR" altLang="en-US" b="1" dirty="0" smtClean="0"/>
              <a:t>하는 방식</a:t>
            </a:r>
          </a:p>
          <a:p>
            <a:pPr lvl="1">
              <a:buNone/>
            </a:pP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786050" y="2428868"/>
            <a:ext cx="4286280" cy="4357718"/>
            <a:chOff x="2677834" y="2033906"/>
            <a:chExt cx="4537372" cy="4649406"/>
          </a:xfrm>
        </p:grpSpPr>
        <p:pic>
          <p:nvPicPr>
            <p:cNvPr id="5" name="그림 4" descr="ch05-00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77834" y="2033906"/>
              <a:ext cx="4537372" cy="464940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3664362" y="3270470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024964" y="5229200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148064" y="4566614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522618" y="4566614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300192" y="4552100"/>
              <a:ext cx="158530" cy="230538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588224" y="4537586"/>
              <a:ext cx="417534" cy="245052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5.1 </a:t>
            </a:r>
            <a:r>
              <a:rPr lang="ko-KR" altLang="en-US" sz="2400" dirty="0" smtClean="0"/>
              <a:t>값에 의한 호출과 주소에 의한 호출</a:t>
            </a:r>
            <a:r>
              <a:rPr lang="en-US" altLang="ko-KR" sz="2400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(2/10)---[5-1.c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3533" y="1285860"/>
            <a:ext cx="4934285" cy="535531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b="1" dirty="0" smtClean="0">
                <a:solidFill>
                  <a:srgbClr val="00B050"/>
                </a:solidFill>
              </a:rPr>
              <a:t>int func(int i);</a:t>
            </a:r>
            <a:r>
              <a:rPr lang="en-US" altLang="ko-KR" b="1" dirty="0" smtClean="0"/>
              <a:t>	</a:t>
            </a:r>
            <a:r>
              <a:rPr lang="en-US" altLang="ko-KR" dirty="0" smtClean="0">
                <a:solidFill>
                  <a:srgbClr val="00B050"/>
                </a:solidFill>
              </a:rPr>
              <a:t> // </a:t>
            </a:r>
            <a:r>
              <a:rPr lang="ko-KR" altLang="en-US" dirty="0" smtClean="0">
                <a:solidFill>
                  <a:srgbClr val="00B050"/>
                </a:solidFill>
              </a:rPr>
              <a:t>함수의 선언</a:t>
            </a:r>
            <a:r>
              <a:rPr lang="en-US" altLang="ko-KR" dirty="0" smtClean="0">
                <a:solidFill>
                  <a:srgbClr val="00B050"/>
                </a:solidFill>
              </a:rPr>
              <a:t>, 11 </a:t>
            </a:r>
            <a:r>
              <a:rPr lang="ko-KR" altLang="en-US" dirty="0" smtClean="0">
                <a:solidFill>
                  <a:srgbClr val="00B050"/>
                </a:solidFill>
              </a:rPr>
              <a:t>형태</a:t>
            </a:r>
          </a:p>
          <a:p>
            <a:r>
              <a:rPr lang="ko-KR" altLang="en-US" dirty="0" smtClean="0"/>
              <a:t>	</a:t>
            </a:r>
          </a:p>
          <a:p>
            <a:r>
              <a:rPr lang="en-US" altLang="ko-KR" dirty="0" smtClean="0"/>
              <a:t>void main( 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a=10;</a:t>
            </a:r>
          </a:p>
          <a:p>
            <a:r>
              <a:rPr lang="en-US" altLang="ko-KR" dirty="0" smtClean="0"/>
              <a:t>   int result=0;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   </a:t>
            </a:r>
            <a:r>
              <a:rPr lang="en-US" altLang="ko-KR" b="1" dirty="0" smtClean="0">
                <a:solidFill>
                  <a:srgbClr val="00B050"/>
                </a:solidFill>
              </a:rPr>
              <a:t>result=func(a);  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값에 의한 함수 호출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0000FF"/>
                </a:solidFill>
              </a:rPr>
              <a:t>%d 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result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0000FF"/>
                </a:solidFill>
              </a:rPr>
              <a:t>%d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a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b="1" dirty="0" smtClean="0">
                <a:solidFill>
                  <a:srgbClr val="00B050"/>
                </a:solidFill>
              </a:rPr>
              <a:t>int func(int i)</a:t>
            </a:r>
            <a:r>
              <a:rPr lang="en-US" altLang="ko-KR" b="1" dirty="0" smtClean="0"/>
              <a:t>	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함수의 정의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=i+1;</a:t>
            </a:r>
          </a:p>
          <a:p>
            <a:r>
              <a:rPr lang="en-US" altLang="ko-KR" dirty="0" smtClean="0"/>
              <a:t>   return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pic>
        <p:nvPicPr>
          <p:cNvPr id="20" name="tabl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2270" y="2626674"/>
            <a:ext cx="1572904" cy="512108"/>
          </a:xfrm>
          <a:prstGeom prst="rect">
            <a:avLst/>
          </a:prstGeom>
        </p:spPr>
      </p:pic>
      <p:pic>
        <p:nvPicPr>
          <p:cNvPr id="22" name="tabl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2270" y="2987856"/>
            <a:ext cx="1572904" cy="512108"/>
          </a:xfrm>
          <a:prstGeom prst="rect">
            <a:avLst/>
          </a:prstGeom>
        </p:spPr>
      </p:pic>
      <p:sp>
        <p:nvSpPr>
          <p:cNvPr id="23" name="Text Box 53"/>
          <p:cNvSpPr txBox="1">
            <a:spLocks noChangeArrowheads="1"/>
          </p:cNvSpPr>
          <p:nvPr/>
        </p:nvSpPr>
        <p:spPr bwMode="auto">
          <a:xfrm>
            <a:off x="5430388" y="2524937"/>
            <a:ext cx="93345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&amp;result</a:t>
            </a:r>
            <a:endParaRPr lang="en-US" altLang="ko-KR" sz="1400" b="1" dirty="0">
              <a:latin typeface="+mj-lt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rot="10800000">
            <a:off x="6135698" y="2695027"/>
            <a:ext cx="427038" cy="8323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10800000" flipV="1">
            <a:off x="7440405" y="2885390"/>
            <a:ext cx="785818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10800000" flipV="1">
            <a:off x="7448342" y="3234642"/>
            <a:ext cx="785818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Box 53"/>
          <p:cNvSpPr txBox="1">
            <a:spLocks noChangeArrowheads="1"/>
          </p:cNvSpPr>
          <p:nvPr/>
        </p:nvSpPr>
        <p:spPr bwMode="auto">
          <a:xfrm>
            <a:off x="8199238" y="2752401"/>
            <a:ext cx="7858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result 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28" name="Text Box 53"/>
          <p:cNvSpPr txBox="1">
            <a:spLocks noChangeArrowheads="1"/>
          </p:cNvSpPr>
          <p:nvPr/>
        </p:nvSpPr>
        <p:spPr bwMode="auto">
          <a:xfrm>
            <a:off x="5770116" y="2907527"/>
            <a:ext cx="8112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&amp;a</a:t>
            </a:r>
            <a:endParaRPr lang="en-US" altLang="ko-KR" sz="1400" b="1" dirty="0">
              <a:latin typeface="+mj-lt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 rot="10800000">
            <a:off x="6143636" y="3077617"/>
            <a:ext cx="427038" cy="8323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53"/>
          <p:cNvSpPr txBox="1">
            <a:spLocks noChangeArrowheads="1"/>
          </p:cNvSpPr>
          <p:nvPr/>
        </p:nvSpPr>
        <p:spPr bwMode="auto">
          <a:xfrm>
            <a:off x="8200824" y="3109591"/>
            <a:ext cx="7858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a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31" name="TextBox 40"/>
          <p:cNvSpPr txBox="1"/>
          <p:nvPr/>
        </p:nvSpPr>
        <p:spPr>
          <a:xfrm>
            <a:off x="6779006" y="3488296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/>
              <a:t>7</a:t>
            </a:r>
            <a:r>
              <a:rPr lang="ko-KR" altLang="en-US" b="1" dirty="0" smtClean="0"/>
              <a:t>행</a:t>
            </a:r>
            <a:r>
              <a:rPr lang="en-US" altLang="ko-KR" b="1" dirty="0" smtClean="0"/>
              <a:t>~8</a:t>
            </a:r>
            <a:r>
              <a:rPr lang="ko-KR" altLang="en-US" b="1" dirty="0" smtClean="0"/>
              <a:t>행</a:t>
            </a:r>
            <a:endParaRPr lang="ko-KR" altLang="en-US" b="1" dirty="0"/>
          </a:p>
        </p:txBody>
      </p:sp>
      <p:pic>
        <p:nvPicPr>
          <p:cNvPr id="32" name="tabl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15812" y="4548298"/>
            <a:ext cx="1572904" cy="512108"/>
          </a:xfrm>
          <a:prstGeom prst="rect">
            <a:avLst/>
          </a:prstGeom>
        </p:spPr>
      </p:pic>
      <p:pic>
        <p:nvPicPr>
          <p:cNvPr id="33" name="tabl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15812" y="4909480"/>
            <a:ext cx="1572904" cy="512108"/>
          </a:xfrm>
          <a:prstGeom prst="rect">
            <a:avLst/>
          </a:prstGeom>
        </p:spPr>
      </p:pic>
      <p:sp>
        <p:nvSpPr>
          <p:cNvPr id="34" name="Text Box 53"/>
          <p:cNvSpPr txBox="1">
            <a:spLocks noChangeArrowheads="1"/>
          </p:cNvSpPr>
          <p:nvPr/>
        </p:nvSpPr>
        <p:spPr bwMode="auto">
          <a:xfrm>
            <a:off x="5477110" y="4483923"/>
            <a:ext cx="93345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&amp;result</a:t>
            </a:r>
            <a:endParaRPr lang="en-US" altLang="ko-KR" sz="1400" b="1" dirty="0">
              <a:latin typeface="+mj-lt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rot="10800000">
            <a:off x="6192622" y="4639499"/>
            <a:ext cx="427038" cy="8323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rot="10800000" flipV="1">
            <a:off x="7469433" y="4807014"/>
            <a:ext cx="785818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rot="10800000" flipV="1">
            <a:off x="7477370" y="5156266"/>
            <a:ext cx="785818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53"/>
          <p:cNvSpPr txBox="1">
            <a:spLocks noChangeArrowheads="1"/>
          </p:cNvSpPr>
          <p:nvPr/>
        </p:nvSpPr>
        <p:spPr bwMode="auto">
          <a:xfrm>
            <a:off x="8186988" y="4643500"/>
            <a:ext cx="7858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result 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39" name="Text Box 53"/>
          <p:cNvSpPr txBox="1">
            <a:spLocks noChangeArrowheads="1"/>
          </p:cNvSpPr>
          <p:nvPr/>
        </p:nvSpPr>
        <p:spPr bwMode="auto">
          <a:xfrm>
            <a:off x="5860380" y="4866513"/>
            <a:ext cx="8112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&amp;a</a:t>
            </a:r>
            <a:endParaRPr lang="en-US" altLang="ko-KR" sz="1400" b="1" dirty="0">
              <a:latin typeface="+mj-lt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 rot="10800000">
            <a:off x="6200560" y="5022089"/>
            <a:ext cx="427038" cy="8323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Box 53"/>
          <p:cNvSpPr txBox="1">
            <a:spLocks noChangeArrowheads="1"/>
          </p:cNvSpPr>
          <p:nvPr/>
        </p:nvSpPr>
        <p:spPr bwMode="auto">
          <a:xfrm>
            <a:off x="8188574" y="5000690"/>
            <a:ext cx="7858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a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42" name="TextBox 119"/>
          <p:cNvSpPr txBox="1"/>
          <p:nvPr/>
        </p:nvSpPr>
        <p:spPr>
          <a:xfrm>
            <a:off x="6930134" y="536019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/>
              <a:t>10</a:t>
            </a:r>
            <a:r>
              <a:rPr lang="ko-KR" altLang="en-US" b="1" dirty="0" smtClean="0"/>
              <a:t>행</a:t>
            </a:r>
            <a:endParaRPr lang="ko-KR" altLang="en-US" b="1" dirty="0"/>
          </a:p>
        </p:txBody>
      </p:sp>
      <p:sp>
        <p:nvSpPr>
          <p:cNvPr id="43" name="타원 42"/>
          <p:cNvSpPr/>
          <p:nvPr/>
        </p:nvSpPr>
        <p:spPr>
          <a:xfrm>
            <a:off x="187518" y="2942316"/>
            <a:ext cx="500066" cy="35719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7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행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99768" y="3229200"/>
            <a:ext cx="500066" cy="35719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8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행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87084" y="3786190"/>
            <a:ext cx="656292" cy="35719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smtClean="0">
                <a:solidFill>
                  <a:schemeClr val="tx1"/>
                </a:solidFill>
              </a:rPr>
              <a:t>10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행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 </a:t>
            </a:r>
            <a:r>
              <a:rPr lang="ko-KR" altLang="en-US" dirty="0" smtClean="0"/>
              <a:t>값에 의한 호출과 주소에 의한 호출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(3/10)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주소에 의한 호출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(Call by Reference)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 smtClean="0">
                <a:solidFill>
                  <a:srgbClr val="0000FF"/>
                </a:solidFill>
              </a:rPr>
              <a:t>주소를 참조</a:t>
            </a:r>
            <a:r>
              <a:rPr lang="ko-KR" altLang="en-US" b="1" dirty="0" smtClean="0"/>
              <a:t>해서 함수를 호출하는 방식</a:t>
            </a:r>
            <a:endParaRPr lang="en-US" altLang="ko-KR" b="1" dirty="0" smtClean="0"/>
          </a:p>
          <a:p>
            <a:pPr lvl="1">
              <a:buNone/>
            </a:pP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214546" y="2478944"/>
            <a:ext cx="5072098" cy="4268714"/>
            <a:chOff x="2606124" y="2420888"/>
            <a:chExt cx="4680520" cy="4268714"/>
          </a:xfrm>
        </p:grpSpPr>
        <p:pic>
          <p:nvPicPr>
            <p:cNvPr id="5" name="그림 4" descr="ch05-007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6124" y="2420888"/>
              <a:ext cx="4680520" cy="4268714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3549374" y="3501008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923928" y="5373216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7052" y="4710630"/>
              <a:ext cx="216024" cy="216024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162578" y="4696116"/>
              <a:ext cx="345526" cy="245052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516216" y="4710630"/>
              <a:ext cx="144016" cy="230538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789734" y="4696116"/>
              <a:ext cx="360040" cy="230538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5.1 </a:t>
            </a:r>
            <a:r>
              <a:rPr lang="ko-KR" altLang="en-US" sz="2400" dirty="0" smtClean="0"/>
              <a:t>값에 의한 호출과 주소에 의한 호출</a:t>
            </a:r>
            <a:r>
              <a:rPr lang="en-US" altLang="ko-KR" sz="2400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(4/10)---[5-2.c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1285860"/>
            <a:ext cx="5105158" cy="535531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b="1" dirty="0" smtClean="0">
                <a:solidFill>
                  <a:srgbClr val="00B050"/>
                </a:solidFill>
              </a:rPr>
              <a:t>int func(int* i);</a:t>
            </a:r>
            <a:r>
              <a:rPr lang="en-US" altLang="ko-KR" b="1" dirty="0" smtClean="0"/>
              <a:t>	       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함수의 선언</a:t>
            </a:r>
            <a:r>
              <a:rPr lang="en-US" altLang="ko-KR" dirty="0" smtClean="0">
                <a:solidFill>
                  <a:srgbClr val="00B050"/>
                </a:solidFill>
              </a:rPr>
              <a:t>, 11 </a:t>
            </a:r>
            <a:r>
              <a:rPr lang="ko-KR" altLang="en-US" dirty="0" smtClean="0">
                <a:solidFill>
                  <a:srgbClr val="00B050"/>
                </a:solidFill>
              </a:rPr>
              <a:t>형태</a:t>
            </a:r>
          </a:p>
          <a:p>
            <a:r>
              <a:rPr lang="ko-KR" altLang="en-US" dirty="0" smtClean="0"/>
              <a:t>	</a:t>
            </a:r>
          </a:p>
          <a:p>
            <a:r>
              <a:rPr lang="en-US" altLang="ko-KR" dirty="0" smtClean="0"/>
              <a:t>void main( 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a=10;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result=0;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b="1" dirty="0" smtClean="0">
                <a:solidFill>
                  <a:srgbClr val="00B050"/>
                </a:solidFill>
              </a:rPr>
              <a:t>   result=func(&amp;a);      </a:t>
            </a:r>
            <a:r>
              <a:rPr lang="en-US" altLang="ko-KR" dirty="0" smtClean="0">
                <a:solidFill>
                  <a:srgbClr val="00B050"/>
                </a:solidFill>
              </a:rPr>
              <a:t>// </a:t>
            </a:r>
            <a:r>
              <a:rPr lang="ko-KR" altLang="en-US" dirty="0" smtClean="0">
                <a:solidFill>
                  <a:srgbClr val="00B050"/>
                </a:solidFill>
              </a:rPr>
              <a:t>주소에 의한 호출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0000FF"/>
                </a:solidFill>
              </a:rPr>
              <a:t>%d 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result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0000FF"/>
                </a:solidFill>
              </a:rPr>
              <a:t>%d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a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b="1" dirty="0" smtClean="0">
                <a:solidFill>
                  <a:srgbClr val="00B050"/>
                </a:solidFill>
              </a:rPr>
              <a:t>int func(int* i)	</a:t>
            </a:r>
            <a:r>
              <a:rPr lang="en-US" altLang="ko-KR" dirty="0" smtClean="0">
                <a:solidFill>
                  <a:srgbClr val="00B050"/>
                </a:solidFill>
              </a:rPr>
              <a:t>       // </a:t>
            </a:r>
            <a:r>
              <a:rPr lang="ko-KR" altLang="en-US" dirty="0" smtClean="0">
                <a:solidFill>
                  <a:srgbClr val="00B050"/>
                </a:solidFill>
              </a:rPr>
              <a:t>함수의 정의</a:t>
            </a:r>
          </a:p>
          <a:p>
            <a:r>
              <a:rPr lang="en-US" altLang="ko-KR" b="1" dirty="0" smtClean="0">
                <a:solidFill>
                  <a:srgbClr val="00B050"/>
                </a:solidFill>
              </a:rPr>
              <a:t>{</a:t>
            </a:r>
          </a:p>
          <a:p>
            <a:r>
              <a:rPr lang="en-US" altLang="ko-KR" b="1" dirty="0" smtClean="0">
                <a:solidFill>
                  <a:srgbClr val="00B050"/>
                </a:solidFill>
              </a:rPr>
              <a:t>   *i=*i+1;	</a:t>
            </a:r>
          </a:p>
          <a:p>
            <a:r>
              <a:rPr lang="en-US" altLang="ko-KR" b="1" dirty="0" smtClean="0">
                <a:solidFill>
                  <a:srgbClr val="00B050"/>
                </a:solidFill>
              </a:rPr>
              <a:t>   return *</a:t>
            </a:r>
            <a:r>
              <a:rPr lang="en-US" altLang="ko-KR" b="1" dirty="0" err="1" smtClean="0">
                <a:solidFill>
                  <a:srgbClr val="00B050"/>
                </a:solidFill>
              </a:rPr>
              <a:t>i</a:t>
            </a:r>
            <a:r>
              <a:rPr lang="en-US" altLang="ko-KR" b="1" dirty="0" smtClean="0">
                <a:solidFill>
                  <a:srgbClr val="00B050"/>
                </a:solidFill>
              </a:rPr>
              <a:t>;</a:t>
            </a:r>
          </a:p>
          <a:p>
            <a:r>
              <a:rPr lang="en-US" altLang="ko-KR" b="1" dirty="0" smtClean="0">
                <a:solidFill>
                  <a:srgbClr val="00B050"/>
                </a:solidFill>
              </a:rPr>
              <a:t>}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87518" y="2942316"/>
            <a:ext cx="500066" cy="35719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7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행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99768" y="3229200"/>
            <a:ext cx="500066" cy="35719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8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행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8" name="tabl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86584" y="1924994"/>
            <a:ext cx="1572904" cy="512108"/>
          </a:xfrm>
          <a:prstGeom prst="rect">
            <a:avLst/>
          </a:prstGeom>
        </p:spPr>
      </p:pic>
      <p:pic>
        <p:nvPicPr>
          <p:cNvPr id="9" name="tabl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6584" y="2286176"/>
            <a:ext cx="1572904" cy="512108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5630870" y="1843982"/>
            <a:ext cx="93345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&amp;result</a:t>
            </a:r>
            <a:endParaRPr lang="en-US" altLang="ko-KR" sz="1400" b="1" dirty="0">
              <a:latin typeface="+mj-lt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rot="10800000">
            <a:off x="6360896" y="1999558"/>
            <a:ext cx="427038" cy="8323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rot="10800000" flipV="1">
            <a:off x="7643834" y="2192782"/>
            <a:ext cx="785818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rot="10800000" flipV="1">
            <a:off x="7651771" y="2542034"/>
            <a:ext cx="785818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53"/>
          <p:cNvSpPr txBox="1">
            <a:spLocks noChangeArrowheads="1"/>
          </p:cNvSpPr>
          <p:nvPr/>
        </p:nvSpPr>
        <p:spPr bwMode="auto">
          <a:xfrm>
            <a:off x="8361389" y="2029268"/>
            <a:ext cx="7858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result 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15" name="Text Box 53"/>
          <p:cNvSpPr txBox="1">
            <a:spLocks noChangeArrowheads="1"/>
          </p:cNvSpPr>
          <p:nvPr/>
        </p:nvSpPr>
        <p:spPr bwMode="auto">
          <a:xfrm>
            <a:off x="6014140" y="2226572"/>
            <a:ext cx="8112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&amp;a</a:t>
            </a:r>
            <a:endParaRPr lang="en-US" altLang="ko-KR" sz="1400" b="1" dirty="0">
              <a:latin typeface="+mj-lt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rot="10800000">
            <a:off x="6368834" y="2382148"/>
            <a:ext cx="427038" cy="8323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8362975" y="2386458"/>
            <a:ext cx="7858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a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18" name="TextBox 40"/>
          <p:cNvSpPr txBox="1"/>
          <p:nvPr/>
        </p:nvSpPr>
        <p:spPr>
          <a:xfrm>
            <a:off x="6913578" y="2687964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/>
              <a:t>7</a:t>
            </a:r>
            <a:r>
              <a:rPr lang="ko-KR" altLang="en-US" b="1" dirty="0" smtClean="0"/>
              <a:t>행</a:t>
            </a:r>
            <a:r>
              <a:rPr lang="en-US" altLang="ko-KR" b="1" dirty="0" smtClean="0"/>
              <a:t>~8</a:t>
            </a:r>
            <a:r>
              <a:rPr lang="ko-KR" altLang="en-US" b="1" dirty="0" smtClean="0"/>
              <a:t>행</a:t>
            </a:r>
            <a:endParaRPr lang="ko-KR" altLang="en-US" b="1" dirty="0"/>
          </a:p>
        </p:txBody>
      </p:sp>
      <p:pic>
        <p:nvPicPr>
          <p:cNvPr id="19" name="tabl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6584" y="5004822"/>
            <a:ext cx="1579001" cy="512108"/>
          </a:xfrm>
          <a:prstGeom prst="rect">
            <a:avLst/>
          </a:prstGeom>
        </p:spPr>
      </p:pic>
      <p:pic>
        <p:nvPicPr>
          <p:cNvPr id="20" name="tabl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86584" y="5366004"/>
            <a:ext cx="1579001" cy="512108"/>
          </a:xfrm>
          <a:prstGeom prst="rect">
            <a:avLst/>
          </a:prstGeom>
        </p:spPr>
      </p:pic>
      <p:sp>
        <p:nvSpPr>
          <p:cNvPr id="22" name="Text Box 53"/>
          <p:cNvSpPr txBox="1">
            <a:spLocks noChangeArrowheads="1"/>
          </p:cNvSpPr>
          <p:nvPr/>
        </p:nvSpPr>
        <p:spPr bwMode="auto">
          <a:xfrm>
            <a:off x="5638808" y="4950715"/>
            <a:ext cx="93345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&amp;result</a:t>
            </a:r>
            <a:endParaRPr lang="en-US" altLang="ko-KR" sz="1400" b="1" dirty="0">
              <a:latin typeface="+mj-lt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rot="10800000">
            <a:off x="6365658" y="5094273"/>
            <a:ext cx="427038" cy="8323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rot="10800000" flipV="1">
            <a:off x="7640659" y="5263538"/>
            <a:ext cx="785818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10800000" flipV="1">
            <a:off x="7648596" y="5612790"/>
            <a:ext cx="785818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53"/>
          <p:cNvSpPr txBox="1">
            <a:spLocks noChangeArrowheads="1"/>
          </p:cNvSpPr>
          <p:nvPr/>
        </p:nvSpPr>
        <p:spPr bwMode="auto">
          <a:xfrm>
            <a:off x="8387242" y="5085510"/>
            <a:ext cx="7858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result 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27" name="Text Box 53"/>
          <p:cNvSpPr txBox="1">
            <a:spLocks noChangeArrowheads="1"/>
          </p:cNvSpPr>
          <p:nvPr/>
        </p:nvSpPr>
        <p:spPr bwMode="auto">
          <a:xfrm>
            <a:off x="6018902" y="5306773"/>
            <a:ext cx="8112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&amp;a</a:t>
            </a:r>
            <a:endParaRPr lang="en-US" altLang="ko-KR" sz="1400" b="1" dirty="0">
              <a:latin typeface="+mj-lt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rot="10800000">
            <a:off x="6359082" y="5462349"/>
            <a:ext cx="427038" cy="8323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Box 53"/>
          <p:cNvSpPr txBox="1">
            <a:spLocks noChangeArrowheads="1"/>
          </p:cNvSpPr>
          <p:nvPr/>
        </p:nvSpPr>
        <p:spPr bwMode="auto">
          <a:xfrm>
            <a:off x="8386110" y="5450781"/>
            <a:ext cx="7858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j-lt"/>
              </a:rPr>
              <a:t>a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30" name="TextBox 119"/>
          <p:cNvSpPr txBox="1"/>
          <p:nvPr/>
        </p:nvSpPr>
        <p:spPr>
          <a:xfrm>
            <a:off x="7162037" y="575979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/>
              <a:t>10</a:t>
            </a:r>
            <a:r>
              <a:rPr lang="ko-KR" altLang="en-US" b="1" dirty="0" smtClean="0"/>
              <a:t>행</a:t>
            </a:r>
            <a:endParaRPr lang="ko-KR" altLang="en-US" b="1" dirty="0"/>
          </a:p>
        </p:txBody>
      </p:sp>
      <p:sp>
        <p:nvSpPr>
          <p:cNvPr id="31" name="타원 30"/>
          <p:cNvSpPr/>
          <p:nvPr/>
        </p:nvSpPr>
        <p:spPr>
          <a:xfrm>
            <a:off x="29028" y="3785058"/>
            <a:ext cx="685320" cy="35719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10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행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 </a:t>
            </a:r>
            <a:r>
              <a:rPr lang="ko-KR" altLang="en-US" dirty="0" smtClean="0"/>
              <a:t>값에 의한 호출과 주소에 의한 호출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(5/10)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0000FF"/>
                </a:solidFill>
              </a:rPr>
              <a:t>값에 의한 호출</a:t>
            </a:r>
            <a:r>
              <a:rPr lang="en-US" altLang="ko-KR" b="1" dirty="0" smtClean="0">
                <a:solidFill>
                  <a:srgbClr val="0000FF"/>
                </a:solidFill>
              </a:rPr>
              <a:t>(Call by value)</a:t>
            </a:r>
            <a:r>
              <a:rPr lang="ko-KR" altLang="en-US" b="1" dirty="0" smtClean="0">
                <a:solidFill>
                  <a:srgbClr val="0000FF"/>
                </a:solidFill>
              </a:rPr>
              <a:t>의 문제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b="1" dirty="0" smtClean="0"/>
              <a:t>‘</a:t>
            </a:r>
            <a:r>
              <a:rPr lang="ko-KR" altLang="en-US" b="1" dirty="0" smtClean="0"/>
              <a:t>함수의 인자 전달에 사용되는 매개 변수가 많다</a:t>
            </a:r>
            <a:r>
              <a:rPr lang="en-US" altLang="ko-KR" b="1" dirty="0" smtClean="0"/>
              <a:t>.’</a:t>
            </a:r>
          </a:p>
          <a:p>
            <a:pPr lvl="1"/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00034" y="2214554"/>
            <a:ext cx="7776864" cy="3816429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#include &lt;</a:t>
            </a:r>
            <a:r>
              <a:rPr lang="en-US" altLang="ko-KR" sz="1600" dirty="0" err="1" smtClean="0"/>
              <a:t>stdio.h</a:t>
            </a:r>
            <a:r>
              <a:rPr lang="en-US" altLang="ko-KR" sz="1600" dirty="0" smtClean="0"/>
              <a:t>&gt;</a:t>
            </a:r>
          </a:p>
          <a:p>
            <a:endParaRPr lang="en-US" altLang="ko-KR" sz="1600" dirty="0" smtClean="0"/>
          </a:p>
          <a:p>
            <a:r>
              <a:rPr lang="en-US" altLang="ko-KR" sz="1600" b="1" dirty="0" smtClean="0">
                <a:solidFill>
                  <a:srgbClr val="0000FF"/>
                </a:solidFill>
              </a:rPr>
              <a:t>void func(int a1, int a2, int a3, int a4, int a5, int a6, int a7); </a:t>
            </a:r>
          </a:p>
          <a:p>
            <a:endParaRPr lang="en-US" altLang="ko-KR" sz="1600" dirty="0" smtClean="0"/>
          </a:p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main(void)</a:t>
            </a:r>
          </a:p>
          <a:p>
            <a:r>
              <a:rPr lang="en-US" altLang="ko-KR" sz="1600" dirty="0" smtClean="0"/>
              <a:t>{</a:t>
            </a:r>
          </a:p>
          <a:p>
            <a:r>
              <a:rPr lang="en-US" altLang="ko-KR" sz="1600" dirty="0" smtClean="0"/>
              <a:t>   int a=10, b=20, c=30, d=40, e=50, f=60, g=70;               </a:t>
            </a:r>
          </a:p>
          <a:p>
            <a:r>
              <a:rPr lang="en-US" altLang="ko-KR" sz="1600" b="1" dirty="0" smtClean="0">
                <a:solidFill>
                  <a:srgbClr val="0000FF"/>
                </a:solidFill>
              </a:rPr>
              <a:t>   func(a, b, c, d, e, f, g,);			               </a:t>
            </a:r>
          </a:p>
          <a:p>
            <a:r>
              <a:rPr lang="en-US" altLang="ko-KR" sz="1600" dirty="0" smtClean="0"/>
              <a:t>   return 0;</a:t>
            </a:r>
          </a:p>
          <a:p>
            <a:r>
              <a:rPr lang="en-US" altLang="ko-KR" sz="1600" dirty="0" smtClean="0"/>
              <a:t>}</a:t>
            </a:r>
          </a:p>
          <a:p>
            <a:endParaRPr lang="en-US" altLang="ko-KR" sz="1600" dirty="0" smtClean="0"/>
          </a:p>
          <a:p>
            <a:r>
              <a:rPr lang="en-US" altLang="ko-KR" sz="1600" b="1" dirty="0" smtClean="0">
                <a:solidFill>
                  <a:srgbClr val="0000FF"/>
                </a:solidFill>
              </a:rPr>
              <a:t> void func(int a1, int a2, int a3, int a4, int a5, int a6, int a7)</a:t>
            </a:r>
          </a:p>
          <a:p>
            <a:r>
              <a:rPr lang="en-US" altLang="ko-KR" sz="1600" dirty="0" smtClean="0"/>
              <a:t>{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(“%d %d %d %d %d %d %d \n”, a1, a2, a3, a4, a5, a6, a7);</a:t>
            </a:r>
          </a:p>
          <a:p>
            <a:r>
              <a:rPr lang="en-US" altLang="ko-KR" sz="1600" dirty="0" smtClean="0"/>
              <a:t>}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75000"/>
            <a:alpha val="3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rgbClr val="00B050"/>
          </a:solidFill>
          <a:prstDash val="sys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15674</TotalTime>
  <Words>1167</Words>
  <Application>Microsoft Office PowerPoint</Application>
  <PresentationFormat>화면 슬라이드 쇼(4:3)</PresentationFormat>
  <Paragraphs>484</Paragraphs>
  <Slides>38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Office 테마</vt:lpstr>
      <vt:lpstr>-Part2- 제5장 포인터와 함수 그리고 void형 포인터</vt:lpstr>
      <vt:lpstr>학습목차</vt:lpstr>
      <vt:lpstr>들어가기에 앞서…</vt:lpstr>
      <vt:lpstr>슬라이드 4</vt:lpstr>
      <vt:lpstr>5.1 값에 의한 호출과 주소에 의한 호출 (1/10)</vt:lpstr>
      <vt:lpstr>5.1 값에 의한 호출과 주소에 의한 호출 (2/10)---[5-1.c 실습]</vt:lpstr>
      <vt:lpstr>5.1 값에 의한 호출과 주소에 의한 호출 (3/10)</vt:lpstr>
      <vt:lpstr>5.1 값에 의한 호출과 주소에 의한 호출 (4/10)---[5-2.c 실습]</vt:lpstr>
      <vt:lpstr>5.1 값에 의한 호출과 주소에 의한 호출 (5/10)</vt:lpstr>
      <vt:lpstr>5.1 값에 의한 호출과 주소에 의한 호출 (6/10)</vt:lpstr>
      <vt:lpstr>5.1 값에 의한 호출과 주소에 의한 호출 (7/10)---[5-3.c 실습]</vt:lpstr>
      <vt:lpstr>5.1 값에 의한 호출과 주소에 의한 호출 (8/10)---[5-3.c 분석]</vt:lpstr>
      <vt:lpstr>5.1 값에 의한 호출과 주소에 의한 호출 (9/10)---[5-4.c 실습]</vt:lpstr>
      <vt:lpstr>5.1 값에 의한 호출과 주소에 의한 호출 (10/10)---[5-5.c 실습]</vt:lpstr>
      <vt:lpstr>슬라이드 15</vt:lpstr>
      <vt:lpstr>5.2 주소를 반환하는 함수 (1/8)</vt:lpstr>
      <vt:lpstr>5.2 주소를 반환하는 함수 (2/8)---[5-6.c 실습]</vt:lpstr>
      <vt:lpstr>5.2 주소를 반환하는 함수 (3/8)</vt:lpstr>
      <vt:lpstr>5.2 주소를 반환하는 함수 (4/8)---[5-7.c 실습]</vt:lpstr>
      <vt:lpstr>5.2 주소를 반환하는 함수 (5/8)---[5-8.c 실습]</vt:lpstr>
      <vt:lpstr>5.2 주소를 반환하는 함수 (6/8)---[5-9.c 실습]</vt:lpstr>
      <vt:lpstr>5.2 주소를 반환하는 함수 (7/8)---[5-10.c 실습]</vt:lpstr>
      <vt:lpstr>5.2 주소를 반환하는 함수 (8/8)---[5-10.c 분석]</vt:lpstr>
      <vt:lpstr>슬라이드 24</vt:lpstr>
      <vt:lpstr>5.3 main() 함수에 인자가 있을 때 (1/7)---[5-11.c 실습]</vt:lpstr>
      <vt:lpstr>5.3 main() 함수에 인자가 있을 때 (2/7)---[5-11.c 실습]</vt:lpstr>
      <vt:lpstr>5.3 main() 함수에 인자가 있을 때 (3/7)---[5-11.c 실습]</vt:lpstr>
      <vt:lpstr>5.3 main() 함수에 인자가 있을 때 (4/7)---[5-12.c 실습]</vt:lpstr>
      <vt:lpstr>5.3 main() 함수에 인자가 있을 때 (5/7)---[5-12.c 실습]</vt:lpstr>
      <vt:lpstr>5.3 main() 함수에 인자가 있을 때 (6/7)---[5-12.c 분석]</vt:lpstr>
      <vt:lpstr>5.3 main() 함수에 인자가 있을 때 (7/7)---[5-13.c 실습]</vt:lpstr>
      <vt:lpstr>슬라이드 32</vt:lpstr>
      <vt:lpstr>5.4 void형 포인터란 (1/5)</vt:lpstr>
      <vt:lpstr>5.4 void형 포인터란 (2/5)---[5-14.c 실습]</vt:lpstr>
      <vt:lpstr>5.4 void형 포인터란 (3/5)---[5-15.c 실습]</vt:lpstr>
      <vt:lpstr>5.4 void형 포인터란 (4/5)---[5-15.c 분석]</vt:lpstr>
      <vt:lpstr>5.4 void형 포인터란 (5/5)---[5-16.c 실습]</vt:lpstr>
      <vt:lpstr>공부한 내용 떠올리기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R.XeNoz</dc:creator>
  <cp:lastModifiedBy>minor</cp:lastModifiedBy>
  <cp:revision>1819</cp:revision>
  <dcterms:created xsi:type="dcterms:W3CDTF">2009-09-09T07:37:10Z</dcterms:created>
  <dcterms:modified xsi:type="dcterms:W3CDTF">2011-03-02T03:53:03Z</dcterms:modified>
</cp:coreProperties>
</file>